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dp" ContentType="image/vnd.ms-photo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200" r:id="rId3"/>
    <p:sldId id="1258" r:id="rId5"/>
    <p:sldId id="1266" r:id="rId6"/>
    <p:sldId id="1263" r:id="rId7"/>
    <p:sldId id="1262" r:id="rId8"/>
    <p:sldId id="1261" r:id="rId9"/>
    <p:sldId id="1291" r:id="rId10"/>
    <p:sldId id="1260" r:id="rId11"/>
    <p:sldId id="1264" r:id="rId12"/>
    <p:sldId id="1267" r:id="rId13"/>
    <p:sldId id="1220" r:id="rId14"/>
    <p:sldId id="1317" r:id="rId15"/>
    <p:sldId id="1319" r:id="rId16"/>
    <p:sldId id="1189" r:id="rId17"/>
    <p:sldId id="1352" r:id="rId18"/>
    <p:sldId id="1327" r:id="rId19"/>
    <p:sldId id="1353" r:id="rId20"/>
    <p:sldId id="1322" r:id="rId21"/>
    <p:sldId id="1323" r:id="rId22"/>
    <p:sldId id="1321" r:id="rId23"/>
    <p:sldId id="1190" r:id="rId24"/>
    <p:sldId id="1310" r:id="rId25"/>
    <p:sldId id="1354" r:id="rId26"/>
    <p:sldId id="1355" r:id="rId27"/>
    <p:sldId id="1197" r:id="rId28"/>
    <p:sldId id="1331" r:id="rId29"/>
    <p:sldId id="1336" r:id="rId30"/>
    <p:sldId id="1337" r:id="rId31"/>
    <p:sldId id="1360" r:id="rId32"/>
    <p:sldId id="1249" r:id="rId33"/>
    <p:sldId id="1187" r:id="rId34"/>
    <p:sldId id="1193" r:id="rId35"/>
    <p:sldId id="1357" r:id="rId36"/>
    <p:sldId id="1358" r:id="rId37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054"/>
    <a:srgbClr val="4472C4"/>
    <a:srgbClr val="FF7C1F"/>
    <a:srgbClr val="FFFFFF"/>
    <a:srgbClr val="FF7C00"/>
    <a:srgbClr val="FF9330"/>
    <a:srgbClr val="986A3D"/>
    <a:srgbClr val="865E36"/>
    <a:srgbClr val="3F3F42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8" autoAdjust="0"/>
    <p:restoredTop sz="0" autoAdjust="0"/>
  </p:normalViewPr>
  <p:slideViewPr>
    <p:cSldViewPr snapToGrid="0">
      <p:cViewPr varScale="1">
        <p:scale>
          <a:sx n="83" d="100"/>
          <a:sy n="83" d="100"/>
        </p:scale>
        <p:origin x="58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gs" Target="tags/tag12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67AA2-243D-4B04-AD27-F8DD07775B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45EB5-B9E9-4EE3-B044-34844389F78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B447F-779F-4D3F-89B3-5846486C8CD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993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我们为老师提供了包括成品优质课件、</a:t>
            </a:r>
            <a:r>
              <a:rPr lang="en-US" altLang="zh-CN" sz="1200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200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资源及各类型多媒体资源等八大类型，超百万的优质教学资源供教师</a:t>
            </a:r>
            <a:r>
              <a:rPr lang="en-US" altLang="zh-CN" sz="1200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资源制作人员在进行课件资源生产时选择，有效降低各类素材的收集时间。并且这些资源都是由一线名师</a:t>
            </a:r>
            <a:r>
              <a:rPr lang="en-US" altLang="zh-CN" sz="1200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多年教育行业从业人员精心打磨而成，资源质量有保障，能够直接应用于日常教学之中。</a:t>
            </a:r>
            <a:endParaRPr lang="en-US" altLang="zh-CN" sz="1200" dirty="0">
              <a:solidFill>
                <a:srgbClr val="FF7D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1200" dirty="0">
              <a:solidFill>
                <a:srgbClr val="FF7D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622C2-12B3-4C7E-A479-AD5A1C35AE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30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等线" panose="02010600030101010101" charset="-122"/>
                <a:ea typeface="等线" panose="02010600030101010101" charset="-122"/>
              </a:rPr>
            </a:fld>
            <a:endParaRPr lang="zh-CN" altLang="en-US" sz="120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5017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017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</a:fld>
            <a:endParaRPr lang="zh-CN" altLang="en-US" sz="1200"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/>
          </a:ln>
        </p:spPr>
      </p:sp>
      <p:sp>
        <p:nvSpPr>
          <p:cNvPr id="50178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017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等线" panose="02010600030101010101" charset="-122"/>
                <a:ea typeface="等线" panose="02010600030101010101" charset="-122"/>
              </a:rPr>
            </a:fld>
            <a:endParaRPr lang="zh-CN" altLang="en-US" sz="1200"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45EB5-B9E9-4EE3-B044-34844389F7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30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等线" panose="02010600030101010101" charset="-122"/>
                <a:ea typeface="等线" panose="02010600030101010101" charset="-122"/>
              </a:rPr>
            </a:fld>
            <a:endParaRPr lang="zh-CN" altLang="en-US" sz="120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71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等线" panose="02010600030101010101" charset="-122"/>
                <a:ea typeface="等线" panose="02010600030101010101" charset="-122"/>
              </a:rPr>
            </a:fld>
            <a:endParaRPr lang="zh-CN" altLang="en-US" sz="120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457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/>
              <a:t>本页</a:t>
            </a:r>
            <a:r>
              <a:rPr lang="en-US" altLang="zh-CN"/>
              <a:t>“</a:t>
            </a:r>
            <a:r>
              <a:rPr lang="zh-CN" altLang="en-US"/>
              <a:t>立体展开还原</a:t>
            </a:r>
            <a:r>
              <a:rPr lang="en-US" altLang="zh-CN"/>
              <a:t>”</a:t>
            </a:r>
            <a:r>
              <a:rPr lang="zh-CN" altLang="en-US"/>
              <a:t>视频可播放</a:t>
            </a:r>
            <a:endParaRPr lang="zh-CN" altLang="en-US"/>
          </a:p>
        </p:txBody>
      </p:sp>
      <p:sp>
        <p:nvSpPr>
          <p:cNvPr id="2457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0189761-6542-46D8-9C5F-F4BF178E135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277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zh-CN"/>
              <a:t>我们来展示几个</a:t>
            </a:r>
            <a:r>
              <a:rPr lang="zh-CN" altLang="en-US"/>
              <a:t>趣味</a:t>
            </a:r>
            <a:r>
              <a:rPr lang="zh-CN" altLang="zh-CN"/>
              <a:t>习题吧。比如连连看（</a:t>
            </a:r>
            <a:r>
              <a:rPr lang="zh-CN" altLang="zh-CN" b="1"/>
              <a:t>背景视频：连连看</a:t>
            </a:r>
            <a:r>
              <a:rPr lang="zh-CN" altLang="zh-CN"/>
              <a:t>）；</a:t>
            </a:r>
            <a:r>
              <a:rPr lang="zh-CN" altLang="zh-CN" b="1"/>
              <a:t>游戏化的做题方式，是不是让同学们更乐意参与呢？</a:t>
            </a:r>
            <a:r>
              <a:rPr lang="zh-CN" altLang="zh-CN"/>
              <a:t>比如连连看，可以与英文学科结合，让同学们在玩的过程上，达到检测的目的，充分调动学生的积极性。</a:t>
            </a:r>
            <a:endParaRPr lang="zh-CN" altLang="zh-CN"/>
          </a:p>
        </p:txBody>
      </p:sp>
      <p:sp>
        <p:nvSpPr>
          <p:cNvPr id="3277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573FC03-4FC2-4503-B0D4-08D791EDAAA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30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等线" panose="02010600030101010101" charset="-122"/>
                <a:ea typeface="等线" panose="02010600030101010101" charset="-122"/>
              </a:rPr>
            </a:fld>
            <a:endParaRPr lang="zh-CN" altLang="en-US" sz="120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98BAF-D7C3-449C-9C6C-6EB407E6DC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45EB5-B9E9-4EE3-B044-34844389F7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45EB5-B9E9-4EE3-B044-34844389F7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120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zh-CN" b="1"/>
              <a:t>（背景视频：点赞、表扬）</a:t>
            </a:r>
            <a:r>
              <a:rPr lang="zh-CN" altLang="zh-CN"/>
              <a:t>“棒棒棒，你真棒！”这个现在用在小学课堂当中，已经是没有什么新意的了。在这，</a:t>
            </a:r>
            <a:r>
              <a:rPr lang="en-US" altLang="zh-CN"/>
              <a:t>101</a:t>
            </a:r>
            <a:r>
              <a:rPr lang="zh-CN" altLang="zh-CN"/>
              <a:t>给大家带来的一个好处，</a:t>
            </a:r>
            <a:r>
              <a:rPr lang="zh-CN" altLang="en-US"/>
              <a:t>出现各种各样不同的对学生的表扬方式</a:t>
            </a:r>
            <a:r>
              <a:rPr lang="zh-CN" altLang="zh-CN"/>
              <a:t>。大家看到，</a:t>
            </a:r>
            <a:r>
              <a:rPr lang="zh-CN" altLang="zh-CN" b="1"/>
              <a:t>画面是动态的，设计也很符合青少年的审美。一下子就抓住了同学们的注意力。</a:t>
            </a:r>
            <a:r>
              <a:rPr lang="zh-CN" altLang="zh-CN"/>
              <a:t>除了迪士尼米老鼠，我们还有冰雪奇缘等主题呢。</a:t>
            </a:r>
            <a:endParaRPr lang="en-US" altLang="zh-CN"/>
          </a:p>
          <a:p>
            <a:r>
              <a:rPr lang="zh-CN" altLang="en-US"/>
              <a:t>（此处在条件允许的情况下建议现场调用工具演示）</a:t>
            </a:r>
            <a:endParaRPr lang="zh-CN" altLang="zh-CN"/>
          </a:p>
        </p:txBody>
      </p:sp>
      <p:sp>
        <p:nvSpPr>
          <p:cNvPr id="5120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E13FE53-2A08-455C-BC35-F937B753ED9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45EB5-B9E9-4EE3-B044-34844389F7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45EB5-B9E9-4EE3-B044-34844389F7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45EB5-B9E9-4EE3-B044-34844389F7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161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1161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等线" panose="02010600030101010101" charset="-122"/>
                <a:ea typeface="等线" panose="02010600030101010101" charset="-122"/>
              </a:rPr>
            </a:fld>
            <a:endParaRPr lang="zh-CN" altLang="en-US" sz="120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46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en-US" altLang="zh-CN" dirty="0"/>
          </a:p>
        </p:txBody>
      </p:sp>
      <p:sp>
        <p:nvSpPr>
          <p:cNvPr id="1146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>
                <a:latin typeface="等线" panose="02010600030101010101" charset="-122"/>
                <a:ea typeface="等线" panose="02010600030101010101" charset="-122"/>
              </a:rPr>
            </a:fld>
            <a:endParaRPr lang="zh-CN" altLang="en-US" sz="120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9396-BAA1-4E69-B9DB-6B0358FD41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544FF-E597-44E6-93E8-72E656D281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9396-BAA1-4E69-B9DB-6B0358FD41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544FF-E597-44E6-93E8-72E656D281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7852A6C1-AB21-4A72-8B44-89BD67DC632C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A7B5382F-1126-42DD-999B-5A682532D818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89396-BAA1-4E69-B9DB-6B0358FD41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544FF-E597-44E6-93E8-72E656D28136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microsoft.com/office/2007/relationships/hdphoto" Target="../media/image27.wdp"/><Relationship Id="rId7" Type="http://schemas.openxmlformats.org/officeDocument/2006/relationships/image" Target="../media/image26.png"/><Relationship Id="rId6" Type="http://schemas.microsoft.com/office/2007/relationships/hdphoto" Target="../media/image25.wdp"/><Relationship Id="rId5" Type="http://schemas.openxmlformats.org/officeDocument/2006/relationships/image" Target="../media/image24.png"/><Relationship Id="rId4" Type="http://schemas.microsoft.com/office/2007/relationships/hdphoto" Target="../media/image23.wdp"/><Relationship Id="rId3" Type="http://schemas.openxmlformats.org/officeDocument/2006/relationships/image" Target="../media/image22.png"/><Relationship Id="rId2" Type="http://schemas.microsoft.com/office/2007/relationships/hdphoto" Target="../media/image21.wdp"/><Relationship Id="rId18" Type="http://schemas.openxmlformats.org/officeDocument/2006/relationships/notesSlide" Target="../notesSlides/notesSlide10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7.png"/><Relationship Id="rId15" Type="http://schemas.openxmlformats.org/officeDocument/2006/relationships/image" Target="../media/image34.png"/><Relationship Id="rId14" Type="http://schemas.microsoft.com/office/2007/relationships/hdphoto" Target="../media/image33.wdp"/><Relationship Id="rId13" Type="http://schemas.openxmlformats.org/officeDocument/2006/relationships/image" Target="../media/image32.png"/><Relationship Id="rId12" Type="http://schemas.microsoft.com/office/2007/relationships/hdphoto" Target="../media/image31.wdp"/><Relationship Id="rId11" Type="http://schemas.openxmlformats.org/officeDocument/2006/relationships/image" Target="../media/image30.png"/><Relationship Id="rId10" Type="http://schemas.microsoft.com/office/2007/relationships/hdphoto" Target="../media/image29.wdp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image" Target="../media/image37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5.xml"/><Relationship Id="rId7" Type="http://schemas.openxmlformats.org/officeDocument/2006/relationships/image" Target="../media/image48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.xml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51.png"/><Relationship Id="rId1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7.xml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.xml"/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Relationship Id="rId3" Type="http://schemas.openxmlformats.org/officeDocument/2006/relationships/image" Target="../media/image62.png"/><Relationship Id="rId2" Type="http://schemas.openxmlformats.org/officeDocument/2006/relationships/image" Target="../media/image7.png"/><Relationship Id="rId1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tags" Target="../tags/tag10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1.xml"/><Relationship Id="rId5" Type="http://schemas.microsoft.com/office/2007/relationships/hdphoto" Target="../media/image79.wdp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slideLayout" Target="../slideLayouts/slideLayout1.xml"/><Relationship Id="rId5" Type="http://schemas.microsoft.com/office/2007/relationships/hdphoto" Target="../media/image79.wdp"/><Relationship Id="rId4" Type="http://schemas.openxmlformats.org/officeDocument/2006/relationships/image" Target="../media/image78.png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1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76.png"/><Relationship Id="rId10" Type="http://schemas.openxmlformats.org/officeDocument/2006/relationships/notesSlide" Target="../notesSlides/notesSlide30.xml"/><Relationship Id="rId1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png"/><Relationship Id="rId8" Type="http://schemas.openxmlformats.org/officeDocument/2006/relationships/image" Target="../media/image95.png"/><Relationship Id="rId7" Type="http://schemas.openxmlformats.org/officeDocument/2006/relationships/image" Target="../media/image94.png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7" Type="http://schemas.openxmlformats.org/officeDocument/2006/relationships/notesSlide" Target="../notesSlides/notesSlide31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02.png"/><Relationship Id="rId14" Type="http://schemas.openxmlformats.org/officeDocument/2006/relationships/image" Target="../media/image101.png"/><Relationship Id="rId13" Type="http://schemas.openxmlformats.org/officeDocument/2006/relationships/image" Target="../media/image100.png"/><Relationship Id="rId12" Type="http://schemas.openxmlformats.org/officeDocument/2006/relationships/image" Target="../media/image99.png"/><Relationship Id="rId11" Type="http://schemas.openxmlformats.org/officeDocument/2006/relationships/image" Target="../media/image98.png"/><Relationship Id="rId10" Type="http://schemas.openxmlformats.org/officeDocument/2006/relationships/image" Target="../media/image97.png"/><Relationship Id="rId1" Type="http://schemas.openxmlformats.org/officeDocument/2006/relationships/image" Target="../media/image8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3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5.png"/><Relationship Id="rId1" Type="http://schemas.openxmlformats.org/officeDocument/2006/relationships/image" Target="../media/image104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8.png"/><Relationship Id="rId3" Type="http://schemas.openxmlformats.org/officeDocument/2006/relationships/image" Target="../media/image107.png"/><Relationship Id="rId2" Type="http://schemas.openxmlformats.org/officeDocument/2006/relationships/tags" Target="../tags/tag11.xml"/><Relationship Id="rId1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900" y="3118371"/>
            <a:ext cx="4107815" cy="37396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96"/>
          <a:stretch>
            <a:fillRect/>
          </a:stretch>
        </p:blipFill>
        <p:spPr>
          <a:xfrm>
            <a:off x="8966868" y="-1"/>
            <a:ext cx="2310732" cy="69235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470149" y="1729609"/>
            <a:ext cx="7080252" cy="2260212"/>
            <a:chOff x="2653442" y="1619691"/>
            <a:chExt cx="6713665" cy="2143189"/>
          </a:xfrm>
        </p:grpSpPr>
        <p:sp>
          <p:nvSpPr>
            <p:cNvPr id="3" name="圆角矩形 2"/>
            <p:cNvSpPr/>
            <p:nvPr/>
          </p:nvSpPr>
          <p:spPr>
            <a:xfrm>
              <a:off x="3528694" y="3216959"/>
              <a:ext cx="4940300" cy="527051"/>
            </a:xfrm>
            <a:prstGeom prst="roundRect">
              <a:avLst>
                <a:gd name="adj" fmla="val 50000"/>
              </a:avLst>
            </a:prstGeom>
            <a:solidFill>
              <a:srgbClr val="FF93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528694" y="3190416"/>
              <a:ext cx="4940300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6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26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开启您的高效备授课之旅 </a:t>
              </a:r>
              <a:r>
                <a:rPr lang="en-US" altLang="zh-CN" sz="26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endParaRPr lang="en-US" altLang="zh-CN" sz="2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3442" y="1619691"/>
              <a:ext cx="6713665" cy="1331739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862" y="4379889"/>
            <a:ext cx="290564" cy="2633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4"/>
          <a:stretch>
            <a:fillRect/>
          </a:stretch>
        </p:blipFill>
        <p:spPr>
          <a:xfrm>
            <a:off x="419392" y="5486399"/>
            <a:ext cx="1533677" cy="137160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86654" y="5596642"/>
            <a:ext cx="2011680" cy="534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solidFill>
                  <a:srgbClr val="FF9330"/>
                </a:solidFill>
              </a:rPr>
              <a:t>网龙华渔教育</a:t>
            </a:r>
            <a:endParaRPr lang="zh-CN" altLang="en-US" sz="2400" dirty="0">
              <a:solidFill>
                <a:srgbClr val="FF933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17" y="367931"/>
            <a:ext cx="1469807" cy="355969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框 25"/>
          <p:cNvSpPr txBox="1"/>
          <p:nvPr/>
        </p:nvSpPr>
        <p:spPr>
          <a:xfrm>
            <a:off x="1876425" y="974725"/>
            <a:ext cx="9012238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一款专业服务老师的备授课一体化</a:t>
            </a:r>
            <a:r>
              <a:rPr lang="zh-CN" altLang="en-US" sz="36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教学</a:t>
            </a:r>
            <a:r>
              <a:rPr lang="en-US" altLang="zh-CN" sz="36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软件</a:t>
            </a:r>
            <a:endParaRPr lang="en-US" altLang="zh-CN" sz="3600" b="1" dirty="0">
              <a:solidFill>
                <a:srgbClr val="FE9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grpSp>
        <p:nvGrpSpPr>
          <p:cNvPr id="38915" name="组合 1"/>
          <p:cNvGrpSpPr/>
          <p:nvPr/>
        </p:nvGrpSpPr>
        <p:grpSpPr>
          <a:xfrm>
            <a:off x="543560" y="2190115"/>
            <a:ext cx="5346700" cy="3205163"/>
            <a:chOff x="393446" y="2466131"/>
            <a:chExt cx="5884801" cy="3528249"/>
          </a:xfrm>
        </p:grpSpPr>
        <p:pic>
          <p:nvPicPr>
            <p:cNvPr id="38916" name="Picture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3446" y="2466131"/>
              <a:ext cx="5884801" cy="352824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8917" name="图片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7996" y="2746041"/>
              <a:ext cx="4495700" cy="281555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8918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963" y="2792730"/>
            <a:ext cx="120650" cy="120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9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425" y="3368993"/>
            <a:ext cx="120650" cy="120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20" name="矩形 5"/>
          <p:cNvSpPr/>
          <p:nvPr/>
        </p:nvSpPr>
        <p:spPr>
          <a:xfrm>
            <a:off x="6419850" y="2623185"/>
            <a:ext cx="41732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直 接 </a:t>
            </a:r>
            <a:r>
              <a:rPr lang="en-US" altLang="zh-CN" sz="24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嵌套</a:t>
            </a:r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 在 PPT 软 件上</a:t>
            </a:r>
            <a:endParaRPr lang="zh-CN" altLang="en-US" sz="2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8921" name="矩形 6"/>
          <p:cNvSpPr/>
          <p:nvPr/>
        </p:nvSpPr>
        <p:spPr>
          <a:xfrm>
            <a:off x="6426200" y="3179128"/>
            <a:ext cx="49403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沿袭</a:t>
            </a:r>
            <a:r>
              <a:rPr lang="en-US" altLang="zh-CN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PPT</a:t>
            </a:r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界面设计，</a:t>
            </a:r>
            <a:r>
              <a:rPr lang="en-US" altLang="zh-CN" sz="24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轻松上手</a:t>
            </a:r>
            <a:endParaRPr lang="zh-CN" altLang="en-US" sz="2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" name="矩形 6"/>
          <p:cNvSpPr/>
          <p:nvPr/>
        </p:nvSpPr>
        <p:spPr>
          <a:xfrm>
            <a:off x="6421120" y="3763328"/>
            <a:ext cx="49403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百万</a:t>
            </a:r>
            <a:r>
              <a:rPr lang="en-US" altLang="zh-CN" sz="24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教学资源</a:t>
            </a:r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、多元</a:t>
            </a:r>
            <a:r>
              <a:rPr lang="en-US" altLang="zh-CN" sz="24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互动工具</a:t>
            </a:r>
            <a:endParaRPr lang="zh-CN" altLang="en-US" sz="2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pic>
        <p:nvPicPr>
          <p:cNvPr id="3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665" y="3912553"/>
            <a:ext cx="120650" cy="120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7"/>
          <p:cNvSpPr/>
          <p:nvPr/>
        </p:nvSpPr>
        <p:spPr>
          <a:xfrm>
            <a:off x="6444456" y="4313873"/>
            <a:ext cx="566578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既是</a:t>
            </a:r>
            <a:r>
              <a:rPr lang="en-US" altLang="zh-CN" sz="24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课件制作工具</a:t>
            </a:r>
            <a:r>
              <a:rPr lang="zh-CN" altLang="en-US" sz="2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，又是</a:t>
            </a:r>
            <a:r>
              <a:rPr lang="en-US" altLang="zh-CN" sz="24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课堂教学工具</a:t>
            </a:r>
            <a:endParaRPr lang="zh-CN" altLang="en-US" sz="2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pic>
        <p:nvPicPr>
          <p:cNvPr id="5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905" y="4496753"/>
            <a:ext cx="120650" cy="120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17" y="367931"/>
            <a:ext cx="1469807" cy="35596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383030" y="904875"/>
            <a:ext cx="9425305" cy="1346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36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32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</a:t>
            </a:r>
            <a:r>
              <a:rPr lang="en-US" altLang="zh-CN" sz="36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超百万</a:t>
            </a:r>
            <a:r>
              <a:rPr lang="zh-CN" altLang="en-US" sz="32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优质教学资源</a:t>
            </a:r>
            <a:endParaRPr lang="zh-CN" altLang="en-US" sz="36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备课更轻松，授课更高效</a:t>
            </a:r>
            <a:endParaRPr lang="zh-CN" altLang="en-US" sz="3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96"/>
          <a:stretch>
            <a:fillRect/>
          </a:stretch>
        </p:blipFill>
        <p:spPr>
          <a:xfrm>
            <a:off x="10582501" y="104775"/>
            <a:ext cx="1123238" cy="33655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125744" y="3901985"/>
            <a:ext cx="158443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gradFill flip="none" rotWithShape="1">
                  <a:gsLst>
                    <a:gs pos="0">
                      <a:srgbClr val="FFA53E"/>
                    </a:gs>
                    <a:gs pos="100000">
                      <a:srgbClr val="FF7C1F"/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1000,000+</a:t>
            </a:r>
            <a:endParaRPr lang="zh-CN" altLang="en-US" sz="2000" dirty="0">
              <a:gradFill flip="none" rotWithShape="1">
                <a:gsLst>
                  <a:gs pos="0">
                    <a:srgbClr val="FFA53E"/>
                  </a:gs>
                  <a:gs pos="100000">
                    <a:srgbClr val="FF7C1F"/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47827" y="4233289"/>
            <a:ext cx="1181684" cy="364805"/>
            <a:chOff x="3262727" y="2754813"/>
            <a:chExt cx="1115218" cy="344285"/>
          </a:xfrm>
        </p:grpSpPr>
        <p:sp>
          <p:nvSpPr>
            <p:cNvPr id="18" name="圆角矩形 32"/>
            <p:cNvSpPr/>
            <p:nvPr/>
          </p:nvSpPr>
          <p:spPr>
            <a:xfrm flipV="1">
              <a:off x="3262727" y="2765708"/>
              <a:ext cx="1010850" cy="252671"/>
            </a:xfrm>
            <a:prstGeom prst="roundRect">
              <a:avLst>
                <a:gd name="adj" fmla="val 50000"/>
              </a:avLst>
            </a:prstGeom>
            <a:solidFill>
              <a:srgbClr val="FF93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368042" y="2754813"/>
              <a:ext cx="1009903" cy="3442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习题资源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347999" y="3548367"/>
            <a:ext cx="1528328" cy="631214"/>
            <a:chOff x="1149424" y="3927094"/>
            <a:chExt cx="1528328" cy="631214"/>
          </a:xfrm>
        </p:grpSpPr>
        <p:sp>
          <p:nvSpPr>
            <p:cNvPr id="27" name="矩形 26"/>
            <p:cNvSpPr/>
            <p:nvPr/>
          </p:nvSpPr>
          <p:spPr>
            <a:xfrm>
              <a:off x="1149424" y="3927094"/>
              <a:ext cx="152832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gradFill flip="none" rotWithShape="1">
                    <a:gsLst>
                      <a:gs pos="0">
                        <a:srgbClr val="FFA53E"/>
                      </a:gs>
                      <a:gs pos="100000">
                        <a:srgbClr val="FF7C1F"/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430,000+</a:t>
              </a:r>
              <a:endParaRPr lang="zh-CN" altLang="en-US" sz="2000" dirty="0">
                <a:gradFill flip="none" rotWithShape="1">
                  <a:gsLst>
                    <a:gs pos="0">
                      <a:srgbClr val="FFA53E"/>
                    </a:gs>
                    <a:gs pos="100000">
                      <a:srgbClr val="FF7C1F"/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331477" y="4251603"/>
              <a:ext cx="1071880" cy="306705"/>
              <a:chOff x="3275596" y="2747193"/>
              <a:chExt cx="1011591" cy="289454"/>
            </a:xfrm>
          </p:grpSpPr>
          <p:sp>
            <p:nvSpPr>
              <p:cNvPr id="29" name="圆角矩形 36"/>
              <p:cNvSpPr/>
              <p:nvPr/>
            </p:nvSpPr>
            <p:spPr>
              <a:xfrm flipV="1">
                <a:off x="3275792" y="2765708"/>
                <a:ext cx="1010850" cy="252671"/>
              </a:xfrm>
              <a:prstGeom prst="roundRect">
                <a:avLst>
                  <a:gd name="adj" fmla="val 50000"/>
                </a:avLst>
              </a:prstGeom>
              <a:solidFill>
                <a:srgbClr val="FF93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3275596" y="2747193"/>
                <a:ext cx="1011591" cy="2894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多媒体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素材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278569" y="3204519"/>
            <a:ext cx="1593905" cy="696125"/>
            <a:chOff x="1981652" y="3549701"/>
            <a:chExt cx="1593905" cy="696125"/>
          </a:xfrm>
        </p:grpSpPr>
        <p:sp>
          <p:nvSpPr>
            <p:cNvPr id="31" name="矩形 30"/>
            <p:cNvSpPr/>
            <p:nvPr/>
          </p:nvSpPr>
          <p:spPr>
            <a:xfrm>
              <a:off x="1981652" y="3549701"/>
              <a:ext cx="15939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gradFill flip="none" rotWithShape="1">
                    <a:gsLst>
                      <a:gs pos="0">
                        <a:srgbClr val="FFA53E"/>
                      </a:gs>
                      <a:gs pos="100000">
                        <a:srgbClr val="FF7C1F"/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100,000+</a:t>
              </a:r>
              <a:endParaRPr lang="zh-CN" altLang="en-US" sz="2000" dirty="0">
                <a:gradFill flip="none" rotWithShape="1">
                  <a:gsLst>
                    <a:gs pos="0">
                      <a:srgbClr val="FFA53E"/>
                    </a:gs>
                    <a:gs pos="100000">
                      <a:srgbClr val="FF7C1F"/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363065" y="3881022"/>
              <a:ext cx="1071095" cy="364804"/>
              <a:chOff x="3275792" y="2754813"/>
              <a:chExt cx="1010850" cy="344285"/>
            </a:xfrm>
          </p:grpSpPr>
          <p:sp>
            <p:nvSpPr>
              <p:cNvPr id="33" name="圆角矩形 40"/>
              <p:cNvSpPr/>
              <p:nvPr/>
            </p:nvSpPr>
            <p:spPr>
              <a:xfrm flipV="1">
                <a:off x="3275792" y="2765708"/>
                <a:ext cx="1010850" cy="252671"/>
              </a:xfrm>
              <a:prstGeom prst="roundRect">
                <a:avLst>
                  <a:gd name="adj" fmla="val 50000"/>
                </a:avLst>
              </a:prstGeom>
              <a:solidFill>
                <a:srgbClr val="FF93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3341887" y="2754813"/>
                <a:ext cx="879004" cy="3442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3D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资源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910249" y="2870490"/>
            <a:ext cx="1457970" cy="752175"/>
            <a:chOff x="4504680" y="3301464"/>
            <a:chExt cx="1098905" cy="566932"/>
          </a:xfrm>
        </p:grpSpPr>
        <p:sp>
          <p:nvSpPr>
            <p:cNvPr id="35" name="矩形 34"/>
            <p:cNvSpPr/>
            <p:nvPr/>
          </p:nvSpPr>
          <p:spPr>
            <a:xfrm>
              <a:off x="4504680" y="3301464"/>
              <a:ext cx="1098905" cy="300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gradFill flip="none" rotWithShape="1">
                    <a:gsLst>
                      <a:gs pos="0">
                        <a:srgbClr val="FFA53E"/>
                      </a:gs>
                      <a:gs pos="100000">
                        <a:srgbClr val="FF7C1F"/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780,000+</a:t>
              </a:r>
              <a:endParaRPr lang="zh-CN" altLang="en-US" sz="2000" dirty="0">
                <a:gradFill flip="none" rotWithShape="1">
                  <a:gsLst>
                    <a:gs pos="0">
                      <a:srgbClr val="FFA53E"/>
                    </a:gs>
                    <a:gs pos="100000">
                      <a:srgbClr val="FF7C1F"/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594240" y="3632779"/>
              <a:ext cx="903658" cy="235617"/>
              <a:chOff x="3275792" y="2754813"/>
              <a:chExt cx="1010850" cy="263566"/>
            </a:xfrm>
          </p:grpSpPr>
          <p:sp>
            <p:nvSpPr>
              <p:cNvPr id="37" name="圆角矩形 65"/>
              <p:cNvSpPr/>
              <p:nvPr/>
            </p:nvSpPr>
            <p:spPr>
              <a:xfrm flipV="1">
                <a:off x="3275792" y="2765708"/>
                <a:ext cx="1010850" cy="252671"/>
              </a:xfrm>
              <a:prstGeom prst="roundRect">
                <a:avLst>
                  <a:gd name="adj" fmla="val 50000"/>
                </a:avLst>
              </a:prstGeom>
              <a:solidFill>
                <a:srgbClr val="FF93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3400801" y="2754813"/>
                <a:ext cx="761187" cy="2594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优质课件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780894" y="3198015"/>
            <a:ext cx="1071095" cy="722144"/>
            <a:chOff x="6892751" y="3696496"/>
            <a:chExt cx="903658" cy="609256"/>
          </a:xfrm>
        </p:grpSpPr>
        <p:sp>
          <p:nvSpPr>
            <p:cNvPr id="39" name="矩形 38"/>
            <p:cNvSpPr/>
            <p:nvPr/>
          </p:nvSpPr>
          <p:spPr>
            <a:xfrm>
              <a:off x="6962835" y="3696496"/>
              <a:ext cx="824573" cy="337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gradFill flip="none" rotWithShape="1">
                    <a:gsLst>
                      <a:gs pos="0">
                        <a:srgbClr val="FFA53E"/>
                      </a:gs>
                      <a:gs pos="100000">
                        <a:srgbClr val="FF7C1F"/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200+</a:t>
              </a:r>
              <a:endParaRPr lang="zh-CN" altLang="en-US" sz="2000" dirty="0">
                <a:gradFill flip="none" rotWithShape="1">
                  <a:gsLst>
                    <a:gs pos="0">
                      <a:srgbClr val="FFA53E"/>
                    </a:gs>
                    <a:gs pos="100000">
                      <a:srgbClr val="FF7C1F"/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6892751" y="3997975"/>
              <a:ext cx="903658" cy="307777"/>
              <a:chOff x="3275792" y="2754813"/>
              <a:chExt cx="1010850" cy="344285"/>
            </a:xfrm>
          </p:grpSpPr>
          <p:sp>
            <p:nvSpPr>
              <p:cNvPr id="41" name="圆角矩形 69"/>
              <p:cNvSpPr/>
              <p:nvPr/>
            </p:nvSpPr>
            <p:spPr>
              <a:xfrm flipV="1">
                <a:off x="3275792" y="2765708"/>
                <a:ext cx="1010850" cy="252671"/>
              </a:xfrm>
              <a:prstGeom prst="roundRect">
                <a:avLst>
                  <a:gd name="adj" fmla="val 50000"/>
                </a:avLst>
              </a:prstGeom>
              <a:solidFill>
                <a:srgbClr val="FF93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276448" y="2754813"/>
                <a:ext cx="1009903" cy="3442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仿真实验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997445" y="3521992"/>
            <a:ext cx="1071095" cy="728994"/>
            <a:chOff x="7938265" y="3899140"/>
            <a:chExt cx="1071095" cy="728994"/>
          </a:xfrm>
        </p:grpSpPr>
        <p:sp>
          <p:nvSpPr>
            <p:cNvPr id="43" name="矩形 42"/>
            <p:cNvSpPr/>
            <p:nvPr/>
          </p:nvSpPr>
          <p:spPr>
            <a:xfrm>
              <a:off x="8020003" y="3899140"/>
              <a:ext cx="962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gradFill flip="none" rotWithShape="1">
                    <a:gsLst>
                      <a:gs pos="0">
                        <a:srgbClr val="FFA53E"/>
                      </a:gs>
                      <a:gs pos="100000">
                        <a:srgbClr val="FF7C1F"/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500+</a:t>
              </a:r>
              <a:endParaRPr lang="zh-CN" altLang="en-US" sz="2000" dirty="0">
                <a:gradFill flip="none" rotWithShape="1">
                  <a:gsLst>
                    <a:gs pos="0">
                      <a:srgbClr val="FFA53E"/>
                    </a:gs>
                    <a:gs pos="100000">
                      <a:srgbClr val="FF7C1F"/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7938265" y="4263330"/>
              <a:ext cx="1071095" cy="364804"/>
              <a:chOff x="3275792" y="2754813"/>
              <a:chExt cx="1010850" cy="344285"/>
            </a:xfrm>
          </p:grpSpPr>
          <p:sp>
            <p:nvSpPr>
              <p:cNvPr id="45" name="圆角矩形 73"/>
              <p:cNvSpPr/>
              <p:nvPr/>
            </p:nvSpPr>
            <p:spPr>
              <a:xfrm flipV="1">
                <a:off x="3275792" y="2765708"/>
                <a:ext cx="1010850" cy="252671"/>
              </a:xfrm>
              <a:prstGeom prst="roundRect">
                <a:avLst>
                  <a:gd name="adj" fmla="val 50000"/>
                </a:avLst>
              </a:prstGeom>
              <a:solidFill>
                <a:srgbClr val="FF93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3276448" y="2754813"/>
                <a:ext cx="1009903" cy="3442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实验视频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9995684" y="3901985"/>
            <a:ext cx="1071095" cy="706138"/>
            <a:chOff x="8968254" y="4279133"/>
            <a:chExt cx="1071095" cy="706138"/>
          </a:xfrm>
        </p:grpSpPr>
        <p:sp>
          <p:nvSpPr>
            <p:cNvPr id="47" name="矩形 46"/>
            <p:cNvSpPr/>
            <p:nvPr/>
          </p:nvSpPr>
          <p:spPr>
            <a:xfrm>
              <a:off x="9062566" y="4279133"/>
              <a:ext cx="8664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gradFill flip="none" rotWithShape="1">
                    <a:gsLst>
                      <a:gs pos="0">
                        <a:srgbClr val="FFA53E"/>
                      </a:gs>
                      <a:gs pos="100000">
                        <a:srgbClr val="FF7C1F"/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</a:t>
              </a:r>
              <a:endParaRPr lang="zh-CN" altLang="en-US" sz="2000" dirty="0">
                <a:gradFill flip="none" rotWithShape="1">
                  <a:gsLst>
                    <a:gs pos="0">
                      <a:srgbClr val="FFA53E"/>
                    </a:gs>
                    <a:gs pos="100000">
                      <a:srgbClr val="FF7C1F"/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968254" y="4620467"/>
              <a:ext cx="1071095" cy="364804"/>
              <a:chOff x="3275792" y="2754813"/>
              <a:chExt cx="1010850" cy="344285"/>
            </a:xfrm>
          </p:grpSpPr>
          <p:sp>
            <p:nvSpPr>
              <p:cNvPr id="49" name="圆角矩形 77"/>
              <p:cNvSpPr/>
              <p:nvPr/>
            </p:nvSpPr>
            <p:spPr>
              <a:xfrm flipV="1">
                <a:off x="3275792" y="2765708"/>
                <a:ext cx="1010850" cy="252671"/>
              </a:xfrm>
              <a:prstGeom prst="roundRect">
                <a:avLst>
                  <a:gd name="adj" fmla="val 50000"/>
                </a:avLst>
              </a:prstGeom>
              <a:solidFill>
                <a:srgbClr val="FF93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3276450" y="2754813"/>
                <a:ext cx="1009903" cy="3442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学科工具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2"/>
          <a:stretch>
            <a:fillRect/>
          </a:stretch>
        </p:blipFill>
        <p:spPr>
          <a:xfrm>
            <a:off x="1073266" y="3714551"/>
            <a:ext cx="10414404" cy="2861497"/>
          </a:xfrm>
          <a:prstGeom prst="rect">
            <a:avLst/>
          </a:prstGeom>
        </p:spPr>
      </p:pic>
      <p:grpSp>
        <p:nvGrpSpPr>
          <p:cNvPr id="51" name="组合 50"/>
          <p:cNvGrpSpPr/>
          <p:nvPr/>
        </p:nvGrpSpPr>
        <p:grpSpPr>
          <a:xfrm>
            <a:off x="6275114" y="2871937"/>
            <a:ext cx="1457970" cy="752175"/>
            <a:chOff x="4504680" y="3301464"/>
            <a:chExt cx="1098905" cy="566932"/>
          </a:xfrm>
        </p:grpSpPr>
        <p:sp>
          <p:nvSpPr>
            <p:cNvPr id="53" name="矩形 52"/>
            <p:cNvSpPr/>
            <p:nvPr/>
          </p:nvSpPr>
          <p:spPr>
            <a:xfrm>
              <a:off x="4504680" y="3301464"/>
              <a:ext cx="1098905" cy="301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gradFill flip="none" rotWithShape="1">
                    <a:gsLst>
                      <a:gs pos="0">
                        <a:srgbClr val="FFA53E"/>
                      </a:gs>
                      <a:gs pos="100000">
                        <a:srgbClr val="FF7C1F"/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8000+</a:t>
              </a:r>
              <a:endParaRPr lang="zh-CN" altLang="en-US" sz="2000" dirty="0">
                <a:gradFill flip="none" rotWithShape="1">
                  <a:gsLst>
                    <a:gs pos="0">
                      <a:srgbClr val="FFA53E"/>
                    </a:gs>
                    <a:gs pos="100000">
                      <a:srgbClr val="FF7C1F"/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594240" y="3632779"/>
              <a:ext cx="903658" cy="235617"/>
              <a:chOff x="3275792" y="2754813"/>
              <a:chExt cx="1010850" cy="263566"/>
            </a:xfrm>
          </p:grpSpPr>
          <p:sp>
            <p:nvSpPr>
              <p:cNvPr id="55" name="圆角矩形 65"/>
              <p:cNvSpPr/>
              <p:nvPr/>
            </p:nvSpPr>
            <p:spPr>
              <a:xfrm flipV="1">
                <a:off x="3275792" y="2765708"/>
                <a:ext cx="1010850" cy="252671"/>
              </a:xfrm>
              <a:prstGeom prst="roundRect">
                <a:avLst>
                  <a:gd name="adj" fmla="val 50000"/>
                </a:avLst>
              </a:prstGeom>
              <a:solidFill>
                <a:srgbClr val="FF93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400799" y="2754813"/>
                <a:ext cx="761187" cy="2594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微课资源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426" y="2394026"/>
            <a:ext cx="310515" cy="29278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17" y="367931"/>
            <a:ext cx="1469807" cy="3559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24" descr="圆角矩形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4200" y="2273300"/>
            <a:ext cx="8672513" cy="194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953" name="文本框 29"/>
          <p:cNvSpPr txBox="1"/>
          <p:nvPr/>
        </p:nvSpPr>
        <p:spPr>
          <a:xfrm>
            <a:off x="1840865" y="2645410"/>
            <a:ext cx="858520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66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安装方法</a:t>
            </a:r>
            <a:endParaRPr lang="zh-CN" altLang="en-US" sz="6600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17" y="367931"/>
            <a:ext cx="1469807" cy="35596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57"/>
          <p:cNvSpPr/>
          <p:nvPr/>
        </p:nvSpPr>
        <p:spPr>
          <a:xfrm>
            <a:off x="-1425575" y="2851150"/>
            <a:ext cx="13843000" cy="4051300"/>
          </a:xfrm>
          <a:custGeom>
            <a:avLst/>
            <a:gdLst>
              <a:gd name="connsiteX0" fmla="*/ 13726761 w 13843840"/>
              <a:gd name="connsiteY0" fmla="*/ 0 h 4051663"/>
              <a:gd name="connsiteX1" fmla="*/ 13843840 w 13843840"/>
              <a:gd name="connsiteY1" fmla="*/ 0 h 4051663"/>
              <a:gd name="connsiteX2" fmla="*/ 13843840 w 13843840"/>
              <a:gd name="connsiteY2" fmla="*/ 4051663 h 4051663"/>
              <a:gd name="connsiteX3" fmla="*/ 0 w 13843840"/>
              <a:gd name="connsiteY3" fmla="*/ 4051663 h 4051663"/>
              <a:gd name="connsiteX4" fmla="*/ 0 w 13843840"/>
              <a:gd name="connsiteY4" fmla="*/ 2905390 h 4051663"/>
              <a:gd name="connsiteX5" fmla="*/ 159745 w 13843840"/>
              <a:gd name="connsiteY5" fmla="*/ 2977983 h 4051663"/>
              <a:gd name="connsiteX6" fmla="*/ 5447824 w 13843840"/>
              <a:gd name="connsiteY6" fmla="*/ 3973891 h 4051663"/>
              <a:gd name="connsiteX7" fmla="*/ 13718280 w 13843840"/>
              <a:gd name="connsiteY7" fmla="*/ 58512 h 405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843840" h="4051663">
                <a:moveTo>
                  <a:pt x="13726761" y="0"/>
                </a:moveTo>
                <a:lnTo>
                  <a:pt x="13843840" y="0"/>
                </a:lnTo>
                <a:lnTo>
                  <a:pt x="13843840" y="4051663"/>
                </a:lnTo>
                <a:lnTo>
                  <a:pt x="0" y="4051663"/>
                </a:lnTo>
                <a:lnTo>
                  <a:pt x="0" y="2905390"/>
                </a:lnTo>
                <a:lnTo>
                  <a:pt x="159745" y="2977983"/>
                </a:lnTo>
                <a:cubicBezTo>
                  <a:pt x="1596786" y="3600148"/>
                  <a:pt x="3439108" y="3973891"/>
                  <a:pt x="5447824" y="3973891"/>
                </a:cubicBezTo>
                <a:cubicBezTo>
                  <a:pt x="9752216" y="3973891"/>
                  <a:pt x="13292552" y="2257722"/>
                  <a:pt x="13718280" y="585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914" name="文本框 25"/>
          <p:cNvSpPr txBox="1"/>
          <p:nvPr/>
        </p:nvSpPr>
        <p:spPr>
          <a:xfrm>
            <a:off x="783590" y="1936115"/>
            <a:ext cx="106254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20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PC</a:t>
            </a:r>
            <a:r>
              <a:rPr lang="zh-CN" altLang="en-US" sz="20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端下载地址：</a:t>
            </a:r>
            <a:r>
              <a:rPr lang="zh-CN" altLang="en-US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https://cs.101.com/v0.1/realUrl?path=/ppt/channel/101PPT_jssqxy.exe&amp;attachment=true</a:t>
            </a:r>
            <a:endParaRPr lang="zh-CN" altLang="en-US"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4940" y="3106420"/>
            <a:ext cx="2303780" cy="2332990"/>
          </a:xfrm>
          <a:prstGeom prst="rect">
            <a:avLst/>
          </a:prstGeom>
        </p:spPr>
      </p:pic>
      <p:sp>
        <p:nvSpPr>
          <p:cNvPr id="38920" name="矩形 5"/>
          <p:cNvSpPr/>
          <p:nvPr/>
        </p:nvSpPr>
        <p:spPr>
          <a:xfrm>
            <a:off x="5133340" y="5014595"/>
            <a:ext cx="249174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（扫码下载移动端）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8" name="文本框 25"/>
          <p:cNvSpPr txBox="1"/>
          <p:nvPr/>
        </p:nvSpPr>
        <p:spPr>
          <a:xfrm>
            <a:off x="793750" y="5594350"/>
            <a:ext cx="220472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20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微信小程序：</a:t>
            </a:r>
            <a:endParaRPr lang="zh-CN" altLang="en-US" sz="2000" b="1" dirty="0">
              <a:solidFill>
                <a:srgbClr val="FE9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17" y="367931"/>
            <a:ext cx="1469807" cy="35596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437765" y="5594350"/>
            <a:ext cx="83718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在微信中搜索“101教育PPT”小程序，打开后，右上角点击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“...”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，选择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添加到我的小程序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”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即可。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  <a:p>
            <a:pPr fontAlgn="auto">
              <a:lnSpc>
                <a:spcPct val="100000"/>
              </a:lnSpc>
            </a:pP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19150" y="1197610"/>
            <a:ext cx="11009630" cy="675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20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软件形态：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101教育PPT分为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PC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端和移动端，可在电脑、一体机、平板、手机等各种硬件上安装使用。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                   同时提供微信小程序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“101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教育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PPT”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，是移动端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APP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的简化版，免安装，省空间。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83590" y="3054985"/>
            <a:ext cx="226123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20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移动端下载：</a:t>
            </a:r>
            <a:endParaRPr lang="zh-CN" altLang="en-US" sz="2000" b="1" dirty="0">
              <a:solidFill>
                <a:srgbClr val="FE9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: 形状 57"/>
          <p:cNvSpPr/>
          <p:nvPr/>
        </p:nvSpPr>
        <p:spPr>
          <a:xfrm>
            <a:off x="-1425575" y="2851150"/>
            <a:ext cx="13843000" cy="4051300"/>
          </a:xfrm>
          <a:custGeom>
            <a:avLst/>
            <a:gdLst>
              <a:gd name="connsiteX0" fmla="*/ 13726761 w 13843840"/>
              <a:gd name="connsiteY0" fmla="*/ 0 h 4051663"/>
              <a:gd name="connsiteX1" fmla="*/ 13843840 w 13843840"/>
              <a:gd name="connsiteY1" fmla="*/ 0 h 4051663"/>
              <a:gd name="connsiteX2" fmla="*/ 13843840 w 13843840"/>
              <a:gd name="connsiteY2" fmla="*/ 4051663 h 4051663"/>
              <a:gd name="connsiteX3" fmla="*/ 0 w 13843840"/>
              <a:gd name="connsiteY3" fmla="*/ 4051663 h 4051663"/>
              <a:gd name="connsiteX4" fmla="*/ 0 w 13843840"/>
              <a:gd name="connsiteY4" fmla="*/ 2905390 h 4051663"/>
              <a:gd name="connsiteX5" fmla="*/ 159745 w 13843840"/>
              <a:gd name="connsiteY5" fmla="*/ 2977983 h 4051663"/>
              <a:gd name="connsiteX6" fmla="*/ 5447824 w 13843840"/>
              <a:gd name="connsiteY6" fmla="*/ 3973891 h 4051663"/>
              <a:gd name="connsiteX7" fmla="*/ 13718280 w 13843840"/>
              <a:gd name="connsiteY7" fmla="*/ 58512 h 405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843840" h="4051663">
                <a:moveTo>
                  <a:pt x="13726761" y="0"/>
                </a:moveTo>
                <a:lnTo>
                  <a:pt x="13843840" y="0"/>
                </a:lnTo>
                <a:lnTo>
                  <a:pt x="13843840" y="4051663"/>
                </a:lnTo>
                <a:lnTo>
                  <a:pt x="0" y="4051663"/>
                </a:lnTo>
                <a:lnTo>
                  <a:pt x="0" y="2905390"/>
                </a:lnTo>
                <a:lnTo>
                  <a:pt x="159745" y="2977983"/>
                </a:lnTo>
                <a:cubicBezTo>
                  <a:pt x="1596786" y="3600148"/>
                  <a:pt x="3439108" y="3973891"/>
                  <a:pt x="5447824" y="3973891"/>
                </a:cubicBezTo>
                <a:cubicBezTo>
                  <a:pt x="9752216" y="3973891"/>
                  <a:pt x="13292552" y="2257722"/>
                  <a:pt x="13718280" y="585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00" y="2287905"/>
            <a:ext cx="3902710" cy="3259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670" y="2316480"/>
            <a:ext cx="3685540" cy="3253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720" y="2321560"/>
            <a:ext cx="3759835" cy="324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914" name="文本框 25"/>
          <p:cNvSpPr txBox="1"/>
          <p:nvPr/>
        </p:nvSpPr>
        <p:spPr>
          <a:xfrm>
            <a:off x="622300" y="886460"/>
            <a:ext cx="11450955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auto">
              <a:lnSpc>
                <a:spcPct val="100000"/>
              </a:lnSpc>
              <a:spcBef>
                <a:spcPts val="600"/>
              </a:spcBef>
            </a:pPr>
            <a:r>
              <a:rPr lang="zh-CN" altLang="en-US" sz="20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运行环境：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PC端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——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win7及以上操作系统，office2007及以上版本（</a:t>
            </a:r>
            <a:r>
              <a:rPr lang="zh-CN" altLang="en-US" sz="1600" dirty="0">
                <a:solidFill>
                  <a:srgbClr val="FF933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需要激活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 或者   wps2016 及以上版本；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00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移动端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安卓系统或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IOS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系统均可安装。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00000"/>
              </a:lnSpc>
              <a:spcBef>
                <a:spcPts val="600"/>
              </a:spcBef>
            </a:pPr>
            <a:r>
              <a:rPr lang="zh-CN" altLang="en-US" sz="20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安装步骤：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PC端如下所示；推荐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“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自定义安装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，根据需要勾选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“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设为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文件的默认打开方式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”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；移动端默认安装即可。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6250" y="5698807"/>
            <a:ext cx="112395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0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注：若勾选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“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设为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PPT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文件的默认打开方式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”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，则电脑上的所有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PPT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文件，都默认用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101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打开；若不勾选，则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PPT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文件默认用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office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或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wps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打开，需要用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101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时，再在</a:t>
            </a:r>
            <a:r>
              <a:rPr lang="en-US" altLang="zh-CN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101</a:t>
            </a:r>
            <a:r>
              <a:rPr lang="zh-CN" altLang="en-US" sz="1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等线" panose="02010600030101010101" charset="-122"/>
              </a:rPr>
              <a:t>软件中打开即可。</a:t>
            </a:r>
            <a:endParaRPr lang="zh-CN" altLang="en-US" sz="1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等线" panose="0201060003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17" y="367931"/>
            <a:ext cx="1469807" cy="3559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861611" y="0"/>
            <a:ext cx="8136032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软件主界面介绍</a:t>
            </a:r>
            <a:endParaRPr lang="zh-CN" altLang="en-US" sz="2800" b="1" dirty="0">
              <a:solidFill>
                <a:srgbClr val="FE9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8605" y="525780"/>
            <a:ext cx="11490960" cy="6193790"/>
            <a:chOff x="423" y="828"/>
            <a:chExt cx="18096" cy="975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23" y="922"/>
              <a:ext cx="18097" cy="9661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423" y="828"/>
              <a:ext cx="916" cy="628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  <a:effectLst>
              <a:outerShdw blurRad="127000" dist="12700" dir="5400000" algn="ctr" rotWithShape="0">
                <a:srgbClr val="986A3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1" name="直接箭头连接符 10"/>
          <p:cNvCxnSpPr/>
          <p:nvPr/>
        </p:nvCxnSpPr>
        <p:spPr>
          <a:xfrm flipH="1" flipV="1">
            <a:off x="753745" y="1115695"/>
            <a:ext cx="431165" cy="18434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34365" y="2959100"/>
            <a:ext cx="12274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注册</a:t>
            </a:r>
            <a:r>
              <a:rPr lang="en-US" altLang="zh-CN">
                <a:solidFill>
                  <a:srgbClr val="FF0000"/>
                </a:solidFill>
              </a:rPr>
              <a:t>/</a:t>
            </a:r>
            <a:r>
              <a:rPr lang="zh-CN" altLang="en-US">
                <a:solidFill>
                  <a:srgbClr val="FF0000"/>
                </a:solidFill>
              </a:rPr>
              <a:t>登录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67105" y="585470"/>
            <a:ext cx="10793095" cy="25146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H="1" flipV="1">
            <a:off x="4196715" y="819150"/>
            <a:ext cx="17780" cy="21615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 flipV="1">
            <a:off x="6802755" y="2459355"/>
            <a:ext cx="2540" cy="521335"/>
          </a:xfrm>
          <a:prstGeom prst="straightConnector1">
            <a:avLst/>
          </a:prstGeom>
          <a:ln w="127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140710" y="2996565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101PPT</a:t>
            </a:r>
            <a:r>
              <a:rPr lang="zh-CN" altLang="en-US">
                <a:solidFill>
                  <a:srgbClr val="FF0000"/>
                </a:solidFill>
              </a:rPr>
              <a:t>专用工具栏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7350" y="1349375"/>
            <a:ext cx="10793095" cy="1069340"/>
          </a:xfrm>
          <a:prstGeom prst="rect">
            <a:avLst/>
          </a:prstGeom>
          <a:noFill/>
          <a:ln w="25400">
            <a:solidFill>
              <a:srgbClr val="92D050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60365" y="2996565"/>
            <a:ext cx="2472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office/wps</a:t>
            </a:r>
            <a:r>
              <a:rPr lang="zh-CN" altLang="en-US">
                <a:solidFill>
                  <a:srgbClr val="FF0000"/>
                </a:solidFill>
              </a:rPr>
              <a:t>原有工具栏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250295" y="924560"/>
            <a:ext cx="581660" cy="634365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9393555" y="1133475"/>
            <a:ext cx="1844040" cy="18294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8173085" y="2980690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搜索框、章节选择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258550" y="1602105"/>
            <a:ext cx="581660" cy="4101465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 flipV="1">
            <a:off x="9412605" y="2771775"/>
            <a:ext cx="1844040" cy="18294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145145" y="4701540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rgbClr val="FF0000"/>
                </a:solidFill>
              </a:rPr>
              <a:t>101PPT</a:t>
            </a:r>
            <a:r>
              <a:rPr lang="zh-CN" altLang="en-US">
                <a:solidFill>
                  <a:srgbClr val="FF0000"/>
                </a:solidFill>
              </a:rPr>
              <a:t>资源库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>
            <a:off x="9385935" y="5668010"/>
            <a:ext cx="2042795" cy="6959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173085" y="5335270"/>
            <a:ext cx="2078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rgbClr val="FF0000"/>
                </a:solidFill>
              </a:rPr>
              <a:t>101PPT</a:t>
            </a:r>
            <a:r>
              <a:rPr lang="zh-CN" altLang="en-US">
                <a:solidFill>
                  <a:srgbClr val="FF0000"/>
                </a:solidFill>
              </a:rPr>
              <a:t>网盘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H="1">
            <a:off x="967105" y="5263515"/>
            <a:ext cx="11430" cy="7632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68605" y="4879975"/>
            <a:ext cx="1609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开始放映</a:t>
            </a:r>
            <a:r>
              <a:rPr lang="en-US" altLang="zh-CN">
                <a:solidFill>
                  <a:srgbClr val="FF0000"/>
                </a:solidFill>
              </a:rPr>
              <a:t>PPT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055495" y="5461000"/>
            <a:ext cx="13290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连接手机，移动备授课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34" name="直接箭头连接符 33"/>
          <p:cNvCxnSpPr/>
          <p:nvPr/>
        </p:nvCxnSpPr>
        <p:spPr>
          <a:xfrm flipH="1">
            <a:off x="1293495" y="5735320"/>
            <a:ext cx="852805" cy="5499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2675" y="1939290"/>
            <a:ext cx="2442845" cy="4863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" y="2186940"/>
            <a:ext cx="3885565" cy="339217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6630" y="1917700"/>
            <a:ext cx="2442845" cy="4863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861611" y="0"/>
            <a:ext cx="8136032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FE9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软件注册与登录</a:t>
            </a:r>
            <a:endParaRPr lang="zh-CN" altLang="en-US" sz="2800" b="1" dirty="0">
              <a:solidFill>
                <a:srgbClr val="FE9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4340" y="607695"/>
            <a:ext cx="1160081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1、</a:t>
            </a:r>
            <a:r>
              <a:rPr lang="zh-CN" altLang="en-US" sz="1600" b="1">
                <a:solidFill>
                  <a:srgbClr val="FE90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101教育PPT主界面左上角</a:t>
            </a:r>
            <a:r>
              <a:rPr lang="zh-CN" altLang="en-US" sz="1600" b="1">
                <a:solidFill>
                  <a:srgbClr val="FE90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【登录赢大奖</a:t>
            </a:r>
            <a:r>
              <a:rPr lang="zh-CN" altLang="en-US" sz="1600" b="1">
                <a:solidFill>
                  <a:srgbClr val="FE90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2、用户可通过</a:t>
            </a:r>
            <a:r>
              <a:rPr lang="zh-CN" altLang="en-US" sz="1600" b="1">
                <a:solidFill>
                  <a:srgbClr val="FE90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手机号登录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，首次使用，点击</a:t>
            </a:r>
            <a:r>
              <a:rPr lang="zh-CN" altLang="en-US" sz="1600" b="1">
                <a:solidFill>
                  <a:srgbClr val="FE90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【新用户注册】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，依次填写相关信息；注册成功后，默认使用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短信验证码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，也可以使用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模式登录，点击左下角</a:t>
            </a:r>
            <a:r>
              <a:rPr lang="zh-CN" altLang="en-US" sz="1600" b="1">
                <a:solidFill>
                  <a:srgbClr val="FE90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【密码登录】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即可切换，如图所示；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、更简单的方法，直接使用</a:t>
            </a:r>
            <a:r>
              <a:rPr lang="zh-CN" altLang="en-US" sz="1600" b="1">
                <a:solidFill>
                  <a:srgbClr val="FE90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【其他账号】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登录，可用微信、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QQ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、微博等；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、登录时</a:t>
            </a:r>
            <a:r>
              <a:rPr lang="zh-CN" altLang="en-US" sz="1600" b="1">
                <a:solidFill>
                  <a:srgbClr val="FE90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勾选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“我已阅读并同意用户服务协议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隐私政策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060065" y="5538470"/>
            <a:ext cx="2432685" cy="1329055"/>
            <a:chOff x="4738" y="8561"/>
            <a:chExt cx="3831" cy="2093"/>
          </a:xfrm>
        </p:grpSpPr>
        <p:sp>
          <p:nvSpPr>
            <p:cNvPr id="23" name="矩形 22"/>
            <p:cNvSpPr/>
            <p:nvPr/>
          </p:nvSpPr>
          <p:spPr>
            <a:xfrm>
              <a:off x="7653" y="8561"/>
              <a:ext cx="916" cy="47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127000" dist="12700" dir="5400000" algn="ctr" rotWithShape="0">
                <a:srgbClr val="986A3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箭头连接符 23"/>
            <p:cNvCxnSpPr/>
            <p:nvPr/>
          </p:nvCxnSpPr>
          <p:spPr>
            <a:xfrm flipH="1">
              <a:off x="6603" y="9014"/>
              <a:ext cx="1113" cy="53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4738" y="9202"/>
              <a:ext cx="193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FF0000"/>
                  </a:solidFill>
                </a:rPr>
                <a:t>这里可切换手机号验证模式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6264910" y="5544185"/>
            <a:ext cx="996950" cy="2984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34340" y="2186940"/>
            <a:ext cx="1064260" cy="534670"/>
          </a:xfrm>
          <a:prstGeom prst="rect">
            <a:avLst/>
          </a:prstGeom>
          <a:noFill/>
          <a:ln w="41275">
            <a:solidFill>
              <a:srgbClr val="FF0000"/>
            </a:solidFill>
          </a:ln>
          <a:effectLst>
            <a:outerShdw blurRad="127000" dist="508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52060" y="3198495"/>
            <a:ext cx="996950" cy="2984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734935" y="5800090"/>
            <a:ext cx="4507865" cy="1003300"/>
            <a:chOff x="11977" y="8964"/>
            <a:chExt cx="7099" cy="1580"/>
          </a:xfrm>
        </p:grpSpPr>
        <p:grpSp>
          <p:nvGrpSpPr>
            <p:cNvPr id="32" name="组合 31"/>
            <p:cNvGrpSpPr/>
            <p:nvPr/>
          </p:nvGrpSpPr>
          <p:grpSpPr>
            <a:xfrm>
              <a:off x="15152" y="8964"/>
              <a:ext cx="3925" cy="868"/>
              <a:chOff x="15152" y="8964"/>
              <a:chExt cx="3925" cy="868"/>
            </a:xfrm>
          </p:grpSpPr>
          <p:cxnSp>
            <p:nvCxnSpPr>
              <p:cNvPr id="29" name="直接箭头连接符 28"/>
              <p:cNvCxnSpPr/>
              <p:nvPr/>
            </p:nvCxnSpPr>
            <p:spPr>
              <a:xfrm flipH="1">
                <a:off x="15152" y="9332"/>
                <a:ext cx="1447" cy="5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文本框 29"/>
              <p:cNvSpPr txBox="1"/>
              <p:nvPr/>
            </p:nvSpPr>
            <p:spPr>
              <a:xfrm>
                <a:off x="16599" y="8964"/>
                <a:ext cx="2478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rgbClr val="FF0000"/>
                    </a:solidFill>
                  </a:rPr>
                  <a:t>其他账号登录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11977" y="8964"/>
              <a:ext cx="3174" cy="158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127000" dist="12700" dir="5400000" algn="ctr" rotWithShape="0">
                <a:srgbClr val="986A3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605395" y="4163695"/>
            <a:ext cx="4365625" cy="1031240"/>
            <a:chOff x="11977" y="6336"/>
            <a:chExt cx="6875" cy="1624"/>
          </a:xfrm>
        </p:grpSpPr>
        <p:grpSp>
          <p:nvGrpSpPr>
            <p:cNvPr id="33" name="组合 32"/>
            <p:cNvGrpSpPr/>
            <p:nvPr/>
          </p:nvGrpSpPr>
          <p:grpSpPr>
            <a:xfrm>
              <a:off x="15186" y="6336"/>
              <a:ext cx="3666" cy="1247"/>
              <a:chOff x="14114" y="6329"/>
              <a:chExt cx="4934" cy="1400"/>
            </a:xfrm>
          </p:grpSpPr>
          <p:cxnSp>
            <p:nvCxnSpPr>
              <p:cNvPr id="28" name="直接箭头连接符 27"/>
              <p:cNvCxnSpPr/>
              <p:nvPr/>
            </p:nvCxnSpPr>
            <p:spPr>
              <a:xfrm flipH="1">
                <a:off x="14114" y="6928"/>
                <a:ext cx="2151" cy="80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/>
              <p:cNvSpPr txBox="1"/>
              <p:nvPr/>
            </p:nvSpPr>
            <p:spPr>
              <a:xfrm>
                <a:off x="16218" y="6329"/>
                <a:ext cx="2830" cy="1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rgbClr val="FF0000"/>
                    </a:solidFill>
                  </a:rPr>
                  <a:t>登录时均需勾选</a:t>
                </a:r>
                <a:r>
                  <a:rPr lang="en-US" altLang="zh-CN">
                    <a:solidFill>
                      <a:srgbClr val="FF0000"/>
                    </a:solidFill>
                  </a:rPr>
                  <a:t>“</a:t>
                </a:r>
                <a:r>
                  <a:rPr lang="zh-CN" altLang="en-US">
                    <a:solidFill>
                      <a:srgbClr val="FF0000"/>
                    </a:solidFill>
                  </a:rPr>
                  <a:t>同意</a:t>
                </a:r>
                <a:r>
                  <a:rPr lang="en-US" altLang="zh-CN">
                    <a:solidFill>
                      <a:srgbClr val="FF0000"/>
                    </a:solidFill>
                  </a:rPr>
                  <a:t>”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11977" y="7352"/>
              <a:ext cx="3174" cy="60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127000" dist="12700" dir="5400000" algn="ctr" rotWithShape="0">
                <a:srgbClr val="986A3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6" grpId="1" animBg="1"/>
      <p:bldP spid="37" grpId="0" bldLvl="0" animBg="1"/>
      <p:bldP spid="37" grpId="1" animBg="1"/>
      <p:bldP spid="39" grpId="0" bldLvl="0" animBg="1"/>
      <p:bldP spid="3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24" descr="圆角矩形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4200" y="2273300"/>
            <a:ext cx="8672513" cy="194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953" name="文本框 29"/>
          <p:cNvSpPr txBox="1"/>
          <p:nvPr/>
        </p:nvSpPr>
        <p:spPr>
          <a:xfrm>
            <a:off x="1840865" y="2645410"/>
            <a:ext cx="858520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66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备课更轻松</a:t>
            </a:r>
            <a:endParaRPr lang="zh-CN" altLang="en-US" sz="6600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77" y="358406"/>
            <a:ext cx="1469807" cy="35596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988297" y="773506"/>
            <a:ext cx="8136032" cy="6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简单</a:t>
            </a:r>
            <a:r>
              <a:rPr lang="zh-CN" altLang="en-US" sz="32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三步，</a:t>
            </a:r>
            <a:r>
              <a:rPr lang="zh-CN" altLang="en-US" sz="32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快速创建您的精品课件</a:t>
            </a:r>
            <a:endParaRPr lang="en-US" altLang="zh-CN" sz="32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674971" y="3375412"/>
            <a:ext cx="1548293" cy="0"/>
          </a:xfrm>
          <a:prstGeom prst="line">
            <a:avLst/>
          </a:prstGeom>
          <a:noFill/>
          <a:ln w="9525">
            <a:solidFill>
              <a:srgbClr val="FF7C1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0" r="8888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0841" y="4407458"/>
            <a:ext cx="797757" cy="73866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922300" y="4180382"/>
            <a:ext cx="2159567" cy="1335072"/>
            <a:chOff x="3478579" y="4542397"/>
            <a:chExt cx="1550618" cy="95861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082" b="100000" l="1786" r="96429"/>
                      </a14:imgEffect>
                    </a14:imgLayer>
                  </a14:imgProps>
                </a:ext>
              </a:extLst>
            </a:blip>
            <a:srcRect b="5541"/>
            <a:stretch>
              <a:fillRect/>
            </a:stretch>
          </p:blipFill>
          <p:spPr>
            <a:xfrm>
              <a:off x="3478579" y="4542397"/>
              <a:ext cx="533400" cy="440863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128" b="100000" l="5357" r="96429"/>
                      </a14:imgEffect>
                    </a14:imgLayer>
                  </a14:imgProps>
                </a:ext>
              </a:extLst>
            </a:blip>
            <a:srcRect b="5776"/>
            <a:stretch>
              <a:fillRect/>
            </a:stretch>
          </p:blipFill>
          <p:spPr>
            <a:xfrm>
              <a:off x="3997146" y="4561447"/>
              <a:ext cx="533400" cy="421813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4000" l="3636" r="98182"/>
                      </a14:imgEffect>
                    </a14:imgLayer>
                  </a14:imgProps>
                </a:ext>
              </a:extLst>
            </a:blip>
            <a:srcRect b="7848"/>
            <a:stretch>
              <a:fillRect/>
            </a:stretch>
          </p:blipFill>
          <p:spPr>
            <a:xfrm>
              <a:off x="4505322" y="4544385"/>
              <a:ext cx="523875" cy="43887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6250" b="91667" l="0" r="100000"/>
                      </a14:imgEffect>
                    </a14:imgLayer>
                  </a14:imgProps>
                </a:ext>
              </a:extLst>
            </a:blip>
            <a:srcRect b="5902"/>
            <a:stretch>
              <a:fillRect/>
            </a:stretch>
          </p:blipFill>
          <p:spPr>
            <a:xfrm>
              <a:off x="3478579" y="5070793"/>
              <a:ext cx="552450" cy="430216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rcRect b="5776"/>
            <a:stretch>
              <a:fillRect/>
            </a:stretch>
          </p:blipFill>
          <p:spPr>
            <a:xfrm>
              <a:off x="3945079" y="5068805"/>
              <a:ext cx="590550" cy="421813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rcRect t="1" b="5490"/>
            <a:stretch>
              <a:fillRect/>
            </a:stretch>
          </p:blipFill>
          <p:spPr>
            <a:xfrm>
              <a:off x="4442110" y="5041902"/>
              <a:ext cx="542925" cy="459107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8391592" y="5383858"/>
            <a:ext cx="1783080" cy="737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保存课件，云端存储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多端互通，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永不丢失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21"/>
          <p:cNvSpPr txBox="1"/>
          <p:nvPr/>
        </p:nvSpPr>
        <p:spPr bwMode="auto">
          <a:xfrm>
            <a:off x="2326283" y="2280955"/>
            <a:ext cx="1413454" cy="400105"/>
          </a:xfrm>
          <a:prstGeom prst="rect">
            <a:avLst/>
          </a:prstGeom>
          <a:noFill/>
        </p:spPr>
        <p:txBody>
          <a:bodyPr lIns="91436" tIns="45718" rIns="91436" bIns="45718">
            <a:spAutoFit/>
            <a:scene3d>
              <a:camera prst="orthographicFront"/>
              <a:lightRig rig="threePt" dir="t"/>
            </a:scene3d>
          </a:bodyPr>
          <a:lstStyle/>
          <a:p>
            <a:pPr defTabSz="913765" fontAlgn="auto"/>
            <a:r>
              <a:rPr lang="en-US" altLang="zh-CN" sz="2000" b="1" noProof="1">
                <a:ln w="22225">
                  <a:noFill/>
                  <a:prstDash val="solid"/>
                </a:ln>
                <a:solidFill>
                  <a:srgbClr val="894909"/>
                </a:solidFill>
                <a:latin typeface="Arial" panose="020B0604020202020204" pitchFamily="34" charset="0"/>
                <a:ea typeface="Droid Serif" panose="02020600060500020200" pitchFamily="18" charset="0"/>
                <a:cs typeface="Arial" panose="020B0604020202020204" pitchFamily="34" charset="0"/>
              </a:rPr>
              <a:t>STEP 1</a:t>
            </a:r>
            <a:endParaRPr lang="en-US" altLang="zh-CN" sz="2000" b="1" noProof="1">
              <a:ln w="22225">
                <a:noFill/>
                <a:prstDash val="solid"/>
              </a:ln>
              <a:solidFill>
                <a:srgbClr val="894909"/>
              </a:solidFill>
              <a:latin typeface="Arial" panose="020B0604020202020204" pitchFamily="34" charset="0"/>
              <a:ea typeface="Droid Serif" panose="02020600060500020200" pitchFamily="18" charset="0"/>
              <a:cs typeface="Arial" panose="020B0604020202020204" pitchFamily="34" charset="0"/>
            </a:endParaRPr>
          </a:p>
        </p:txBody>
      </p:sp>
      <p:sp>
        <p:nvSpPr>
          <p:cNvPr id="54" name="流程图: 联系 31"/>
          <p:cNvSpPr/>
          <p:nvPr/>
        </p:nvSpPr>
        <p:spPr bwMode="auto">
          <a:xfrm>
            <a:off x="2131156" y="2680436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55" name="流程图: 联系 31"/>
          <p:cNvSpPr/>
          <p:nvPr/>
        </p:nvSpPr>
        <p:spPr bwMode="auto">
          <a:xfrm>
            <a:off x="2263378" y="2818535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427342" y="2959916"/>
            <a:ext cx="985814" cy="844557"/>
            <a:chOff x="5756335" y="3283476"/>
            <a:chExt cx="1230830" cy="1054465"/>
          </a:xfrm>
        </p:grpSpPr>
        <p:sp>
          <p:nvSpPr>
            <p:cNvPr id="58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20"/>
            <p:cNvSpPr txBox="1">
              <a:spLocks noChangeArrowheads="1"/>
            </p:cNvSpPr>
            <p:nvPr/>
          </p:nvSpPr>
          <p:spPr bwMode="auto">
            <a:xfrm>
              <a:off x="5756335" y="3283476"/>
              <a:ext cx="1215017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TextBox 21"/>
          <p:cNvSpPr txBox="1"/>
          <p:nvPr/>
        </p:nvSpPr>
        <p:spPr bwMode="auto">
          <a:xfrm>
            <a:off x="5557496" y="2280955"/>
            <a:ext cx="1413454" cy="400105"/>
          </a:xfrm>
          <a:prstGeom prst="rect">
            <a:avLst/>
          </a:prstGeom>
          <a:noFill/>
        </p:spPr>
        <p:txBody>
          <a:bodyPr lIns="91436" tIns="45718" rIns="91436" bIns="45718">
            <a:spAutoFit/>
            <a:scene3d>
              <a:camera prst="orthographicFront"/>
              <a:lightRig rig="threePt" dir="t"/>
            </a:scene3d>
          </a:bodyPr>
          <a:lstStyle/>
          <a:p>
            <a:pPr defTabSz="913765" fontAlgn="auto"/>
            <a:r>
              <a:rPr lang="en-US" altLang="zh-CN" sz="2000" b="1" noProof="1">
                <a:ln w="22225">
                  <a:noFill/>
                  <a:prstDash val="solid"/>
                </a:ln>
                <a:solidFill>
                  <a:srgbClr val="894909"/>
                </a:solidFill>
                <a:latin typeface="Arial" panose="020B0604020202020204" pitchFamily="34" charset="0"/>
                <a:ea typeface="Droid Serif" panose="02020600060500020200" pitchFamily="18" charset="0"/>
                <a:cs typeface="Arial" panose="020B0604020202020204" pitchFamily="34" charset="0"/>
              </a:rPr>
              <a:t>STEP 2</a:t>
            </a:r>
            <a:endParaRPr lang="en-US" altLang="zh-CN" sz="2000" b="1" noProof="1">
              <a:ln w="22225">
                <a:noFill/>
                <a:prstDash val="solid"/>
              </a:ln>
              <a:solidFill>
                <a:srgbClr val="894909"/>
              </a:solidFill>
              <a:latin typeface="Arial" panose="020B0604020202020204" pitchFamily="34" charset="0"/>
              <a:ea typeface="Droid Serif" panose="02020600060500020200" pitchFamily="18" charset="0"/>
              <a:cs typeface="Arial" panose="020B0604020202020204" pitchFamily="34" charset="0"/>
            </a:endParaRPr>
          </a:p>
        </p:txBody>
      </p:sp>
      <p:sp>
        <p:nvSpPr>
          <p:cNvPr id="75" name="流程图: 联系 31"/>
          <p:cNvSpPr/>
          <p:nvPr/>
        </p:nvSpPr>
        <p:spPr bwMode="auto">
          <a:xfrm>
            <a:off x="5362369" y="2680436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76" name="流程图: 联系 31"/>
          <p:cNvSpPr/>
          <p:nvPr/>
        </p:nvSpPr>
        <p:spPr bwMode="auto">
          <a:xfrm>
            <a:off x="5494591" y="2818535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656426" y="2959916"/>
            <a:ext cx="987942" cy="844557"/>
            <a:chOff x="5753678" y="3283476"/>
            <a:chExt cx="1233487" cy="1054465"/>
          </a:xfrm>
        </p:grpSpPr>
        <p:sp>
          <p:nvSpPr>
            <p:cNvPr id="78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Box 20"/>
            <p:cNvSpPr txBox="1">
              <a:spLocks noChangeArrowheads="1"/>
            </p:cNvSpPr>
            <p:nvPr/>
          </p:nvSpPr>
          <p:spPr bwMode="auto">
            <a:xfrm>
              <a:off x="5753678" y="3283476"/>
              <a:ext cx="1215018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0" name="TextBox 21"/>
          <p:cNvSpPr txBox="1"/>
          <p:nvPr/>
        </p:nvSpPr>
        <p:spPr bwMode="auto">
          <a:xfrm>
            <a:off x="8791257" y="2280955"/>
            <a:ext cx="1413454" cy="400105"/>
          </a:xfrm>
          <a:prstGeom prst="rect">
            <a:avLst/>
          </a:prstGeom>
          <a:noFill/>
        </p:spPr>
        <p:txBody>
          <a:bodyPr lIns="91436" tIns="45718" rIns="91436" bIns="45718">
            <a:spAutoFit/>
            <a:scene3d>
              <a:camera prst="orthographicFront"/>
              <a:lightRig rig="threePt" dir="t"/>
            </a:scene3d>
          </a:bodyPr>
          <a:lstStyle/>
          <a:p>
            <a:pPr defTabSz="913765" fontAlgn="auto"/>
            <a:r>
              <a:rPr lang="en-US" altLang="zh-CN" sz="2000" b="1" noProof="1">
                <a:ln w="22225">
                  <a:noFill/>
                  <a:prstDash val="solid"/>
                </a:ln>
                <a:solidFill>
                  <a:srgbClr val="894909"/>
                </a:solidFill>
                <a:latin typeface="Arial" panose="020B0604020202020204" pitchFamily="34" charset="0"/>
                <a:ea typeface="Droid Serif" panose="02020600060500020200" pitchFamily="18" charset="0"/>
                <a:cs typeface="Arial" panose="020B0604020202020204" pitchFamily="34" charset="0"/>
              </a:rPr>
              <a:t>STEP 3</a:t>
            </a:r>
            <a:endParaRPr lang="en-US" altLang="zh-CN" sz="2000" b="1" noProof="1">
              <a:ln w="22225">
                <a:noFill/>
                <a:prstDash val="solid"/>
              </a:ln>
              <a:solidFill>
                <a:srgbClr val="894909"/>
              </a:solidFill>
              <a:latin typeface="Arial" panose="020B0604020202020204" pitchFamily="34" charset="0"/>
              <a:ea typeface="Droid Serif" panose="02020600060500020200" pitchFamily="18" charset="0"/>
              <a:cs typeface="Arial" panose="020B0604020202020204" pitchFamily="34" charset="0"/>
            </a:endParaRPr>
          </a:p>
        </p:txBody>
      </p:sp>
      <p:sp>
        <p:nvSpPr>
          <p:cNvPr id="81" name="流程图: 联系 31"/>
          <p:cNvSpPr/>
          <p:nvPr/>
        </p:nvSpPr>
        <p:spPr bwMode="auto">
          <a:xfrm>
            <a:off x="8596130" y="2680436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82" name="流程图: 联系 31"/>
          <p:cNvSpPr/>
          <p:nvPr/>
        </p:nvSpPr>
        <p:spPr bwMode="auto">
          <a:xfrm>
            <a:off x="8728352" y="2818535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8892553" y="2959916"/>
            <a:ext cx="985577" cy="844557"/>
            <a:chOff x="5756631" y="3283476"/>
            <a:chExt cx="1230534" cy="1054465"/>
          </a:xfrm>
        </p:grpSpPr>
        <p:sp>
          <p:nvSpPr>
            <p:cNvPr id="84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TextBox 20"/>
            <p:cNvSpPr txBox="1">
              <a:spLocks noChangeArrowheads="1"/>
            </p:cNvSpPr>
            <p:nvPr/>
          </p:nvSpPr>
          <p:spPr bwMode="auto">
            <a:xfrm>
              <a:off x="5756631" y="3283476"/>
              <a:ext cx="1215017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6" name="直接连接符 85"/>
          <p:cNvCxnSpPr/>
          <p:nvPr/>
        </p:nvCxnSpPr>
        <p:spPr>
          <a:xfrm>
            <a:off x="6903655" y="3375412"/>
            <a:ext cx="1548293" cy="0"/>
          </a:xfrm>
          <a:prstGeom prst="line">
            <a:avLst/>
          </a:prstGeom>
          <a:noFill/>
          <a:ln w="9525">
            <a:solidFill>
              <a:srgbClr val="FF7C1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021" y="4407458"/>
            <a:ext cx="740995" cy="70057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75485" y="5262115"/>
            <a:ext cx="1783080" cy="34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选择您所教授的章节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4541" y="5518655"/>
            <a:ext cx="28498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b="0" dirty="0">
                <a:solidFill>
                  <a:schemeClr val="tx1"/>
                </a:solidFill>
              </a:rPr>
              <a:t>从精准匹配章节内的课件库中</a:t>
            </a:r>
            <a:endParaRPr lang="zh-CN" altLang="en-US" sz="1400" b="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400" b="0" dirty="0">
                <a:solidFill>
                  <a:schemeClr val="tx1"/>
                </a:solidFill>
              </a:rPr>
              <a:t>选取优质课件、插入其他特色资源</a:t>
            </a:r>
            <a:endParaRPr lang="zh-CN" altLang="en-US" sz="1400" b="0" dirty="0">
              <a:solidFill>
                <a:schemeClr val="tx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77" y="358406"/>
            <a:ext cx="1469807" cy="355969"/>
          </a:xfrm>
          <a:prstGeom prst="rect">
            <a:avLst/>
          </a:prstGeom>
        </p:spPr>
      </p:pic>
      <p:sp>
        <p:nvSpPr>
          <p:cNvPr id="37" name="iconfont-11253-5327619"/>
          <p:cNvSpPr>
            <a:spLocks noChangeAspect="1"/>
          </p:cNvSpPr>
          <p:nvPr/>
        </p:nvSpPr>
        <p:spPr bwMode="auto">
          <a:xfrm rot="5400000">
            <a:off x="5791842" y="1440939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1955866" y="277024"/>
            <a:ext cx="580707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章节选择</a:t>
            </a:r>
            <a:r>
              <a:rPr lang="en-US" altLang="zh-CN" sz="28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选择您所教授的章节</a:t>
            </a:r>
            <a:endParaRPr lang="zh-CN" altLang="en-US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64055" y="862330"/>
            <a:ext cx="9051925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通过“章节选择”，确定学段、年级，学科，教材，章节，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资源库可快速匹配资源。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如图所示：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540" y="192638"/>
            <a:ext cx="1469807" cy="355969"/>
          </a:xfrm>
          <a:prstGeom prst="rect">
            <a:avLst/>
          </a:prstGeom>
        </p:spPr>
      </p:pic>
      <p:sp>
        <p:nvSpPr>
          <p:cNvPr id="54" name="流程图: 联系 31"/>
          <p:cNvSpPr/>
          <p:nvPr/>
        </p:nvSpPr>
        <p:spPr bwMode="auto">
          <a:xfrm>
            <a:off x="347637" y="45726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55" name="流程图: 联系 31"/>
          <p:cNvSpPr/>
          <p:nvPr/>
        </p:nvSpPr>
        <p:spPr bwMode="auto">
          <a:xfrm>
            <a:off x="479859" y="183825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3823" y="325206"/>
            <a:ext cx="985814" cy="844557"/>
            <a:chOff x="5756335" y="3283476"/>
            <a:chExt cx="1230830" cy="1054465"/>
          </a:xfrm>
        </p:grpSpPr>
        <p:sp>
          <p:nvSpPr>
            <p:cNvPr id="4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20"/>
            <p:cNvSpPr txBox="1">
              <a:spLocks noChangeArrowheads="1"/>
            </p:cNvSpPr>
            <p:nvPr/>
          </p:nvSpPr>
          <p:spPr bwMode="auto">
            <a:xfrm>
              <a:off x="5756335" y="3283476"/>
              <a:ext cx="1215017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58265" y="1553845"/>
            <a:ext cx="9940290" cy="5284470"/>
            <a:chOff x="1773" y="2300"/>
            <a:chExt cx="15654" cy="832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3" y="2300"/>
              <a:ext cx="15654" cy="8321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53" y="2634"/>
              <a:ext cx="674" cy="7988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>
              <a:off x="6097" y="3066"/>
              <a:ext cx="11329" cy="1719"/>
              <a:chOff x="-3089" y="8561"/>
              <a:chExt cx="11488" cy="1719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7715" y="8561"/>
                <a:ext cx="684" cy="47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outerShdw blurRad="127000" dist="12700" dir="5400000" algn="ctr" rotWithShape="0">
                  <a:srgbClr val="986A3D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4" name="直接箭头连接符 23"/>
              <p:cNvCxnSpPr/>
              <p:nvPr/>
            </p:nvCxnSpPr>
            <p:spPr>
              <a:xfrm flipH="1">
                <a:off x="4215" y="9014"/>
                <a:ext cx="3501" cy="97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文本框 24"/>
              <p:cNvSpPr txBox="1"/>
              <p:nvPr/>
            </p:nvSpPr>
            <p:spPr>
              <a:xfrm>
                <a:off x="-3089" y="9700"/>
                <a:ext cx="752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rgbClr val="FF0000"/>
                    </a:solidFill>
                  </a:rPr>
                  <a:t>依次选择年级、学科、版本、上下册、</a:t>
                </a:r>
                <a:r>
                  <a:rPr lang="zh-CN" altLang="en-US">
                    <a:solidFill>
                      <a:srgbClr val="FF0000"/>
                    </a:solidFill>
                  </a:rPr>
                  <a:t>章节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086150" y="5610225"/>
            <a:ext cx="4575128" cy="387985"/>
            <a:chOff x="1783" y="8561"/>
            <a:chExt cx="7306" cy="611"/>
          </a:xfrm>
        </p:grpSpPr>
        <p:sp>
          <p:nvSpPr>
            <p:cNvPr id="9" name="矩形 8"/>
            <p:cNvSpPr/>
            <p:nvPr/>
          </p:nvSpPr>
          <p:spPr>
            <a:xfrm>
              <a:off x="7715" y="8561"/>
              <a:ext cx="1374" cy="61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127000" dist="12700" dir="5400000" algn="ctr" rotWithShape="0">
                <a:srgbClr val="986A3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>
            <a:xfrm flipH="1">
              <a:off x="6400" y="8861"/>
              <a:ext cx="1316" cy="1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1783" y="8561"/>
              <a:ext cx="461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FF0000"/>
                  </a:solidFill>
                </a:rPr>
                <a:t>可选择</a:t>
              </a:r>
              <a:r>
                <a:rPr lang="en-US" altLang="zh-CN">
                  <a:solidFill>
                    <a:srgbClr val="FF0000"/>
                  </a:solidFill>
                </a:rPr>
                <a:t>“</a:t>
              </a:r>
              <a:r>
                <a:rPr lang="zh-CN" altLang="en-US">
                  <a:solidFill>
                    <a:srgbClr val="FF0000"/>
                  </a:solidFill>
                </a:rPr>
                <a:t>上一步</a:t>
              </a:r>
              <a:r>
                <a:rPr lang="en-US" altLang="zh-CN">
                  <a:solidFill>
                    <a:srgbClr val="FF0000"/>
                  </a:solidFill>
                </a:rPr>
                <a:t>”</a:t>
              </a:r>
              <a:r>
                <a:rPr lang="zh-CN" altLang="en-US">
                  <a:solidFill>
                    <a:srgbClr val="FF0000"/>
                  </a:solidFill>
                </a:rPr>
                <a:t>或</a:t>
              </a:r>
              <a:r>
                <a:rPr lang="en-US" altLang="zh-CN">
                  <a:solidFill>
                    <a:srgbClr val="FF0000"/>
                  </a:solidFill>
                </a:rPr>
                <a:t>“</a:t>
              </a:r>
              <a:r>
                <a:rPr lang="zh-CN" altLang="en-US">
                  <a:solidFill>
                    <a:srgbClr val="FF0000"/>
                  </a:solidFill>
                </a:rPr>
                <a:t>下一步</a:t>
              </a:r>
              <a:r>
                <a:rPr lang="en-US" altLang="zh-CN">
                  <a:solidFill>
                    <a:srgbClr val="FF0000"/>
                  </a:solidFill>
                </a:rPr>
                <a:t>”</a:t>
              </a:r>
              <a:endParaRPr lang="en-US" altLang="zh-CN">
                <a:solidFill>
                  <a:srgbClr val="FF0000"/>
                </a:solidFill>
              </a:endParaRPr>
            </a:p>
          </p:txBody>
        </p:sp>
      </p:grp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1756416" y="254617"/>
            <a:ext cx="7219071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课件创作</a:t>
            </a:r>
            <a:r>
              <a:rPr lang="en-US" altLang="zh-CN" sz="28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从资源库中选择资源，开始创作吧！</a:t>
            </a:r>
            <a:endParaRPr lang="zh-CN" altLang="en-US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755140" y="905510"/>
            <a:ext cx="10208895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资源库中的课件、学科工具、多媒体、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资源、习题、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主题等，点击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，即可插入当前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中，一步到位，方便快捷！下图为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插入成品课件：</a:t>
            </a:r>
            <a:endParaRPr lang="en-US" altLang="zh-CN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540" y="192638"/>
            <a:ext cx="1469807" cy="355969"/>
          </a:xfrm>
          <a:prstGeom prst="rect">
            <a:avLst/>
          </a:prstGeom>
        </p:spPr>
      </p:pic>
      <p:sp>
        <p:nvSpPr>
          <p:cNvPr id="58" name="流程图: 联系 31"/>
          <p:cNvSpPr/>
          <p:nvPr/>
        </p:nvSpPr>
        <p:spPr bwMode="auto">
          <a:xfrm>
            <a:off x="347637" y="45726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59" name="流程图: 联系 31"/>
          <p:cNvSpPr/>
          <p:nvPr/>
        </p:nvSpPr>
        <p:spPr bwMode="auto">
          <a:xfrm>
            <a:off x="479859" y="183825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643188" y="338542"/>
            <a:ext cx="986449" cy="828904"/>
            <a:chOff x="5755542" y="3300126"/>
            <a:chExt cx="1231623" cy="1034922"/>
          </a:xfrm>
        </p:grpSpPr>
        <p:sp>
          <p:nvSpPr>
            <p:cNvPr id="61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4636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Box 20"/>
            <p:cNvSpPr txBox="1">
              <a:spLocks noChangeArrowheads="1"/>
            </p:cNvSpPr>
            <p:nvPr/>
          </p:nvSpPr>
          <p:spPr bwMode="auto">
            <a:xfrm>
              <a:off x="5755542" y="3300126"/>
              <a:ext cx="1215017" cy="1034636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85315" y="1660525"/>
            <a:ext cx="9166860" cy="4893310"/>
            <a:chOff x="2953" y="2598"/>
            <a:chExt cx="14436" cy="770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3" y="2598"/>
              <a:ext cx="14437" cy="7707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6811" y="4410"/>
              <a:ext cx="579" cy="61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127000" dist="12700" dir="5400000" algn="ctr" rotWithShape="0">
                <a:srgbClr val="986A3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894" y="6487"/>
              <a:ext cx="6574" cy="1047"/>
              <a:chOff x="2423" y="8561"/>
              <a:chExt cx="6666" cy="1047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8575" y="8561"/>
                <a:ext cx="514" cy="61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outerShdw blurRad="127000" dist="12700" dir="5400000" algn="ctr" rotWithShape="0">
                  <a:srgbClr val="986A3D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0" name="直接箭头连接符 9"/>
              <p:cNvCxnSpPr>
                <a:stCxn id="7" idx="1"/>
              </p:cNvCxnSpPr>
              <p:nvPr/>
            </p:nvCxnSpPr>
            <p:spPr>
              <a:xfrm flipH="1" flipV="1">
                <a:off x="6956" y="8856"/>
                <a:ext cx="1619" cy="1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/>
              <p:cNvSpPr txBox="1"/>
              <p:nvPr/>
            </p:nvSpPr>
            <p:spPr>
              <a:xfrm>
                <a:off x="2423" y="8592"/>
                <a:ext cx="4618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>
                    <a:solidFill>
                      <a:srgbClr val="FF0000"/>
                    </a:solidFill>
                  </a:rPr>
                  <a:t>“</a:t>
                </a:r>
                <a:r>
                  <a:rPr lang="zh-CN" altLang="en-US">
                    <a:solidFill>
                      <a:srgbClr val="FF0000"/>
                    </a:solidFill>
                  </a:rPr>
                  <a:t>预览</a:t>
                </a:r>
                <a:r>
                  <a:rPr lang="en-US" altLang="zh-CN">
                    <a:solidFill>
                      <a:srgbClr val="FF0000"/>
                    </a:solidFill>
                  </a:rPr>
                  <a:t>”</a:t>
                </a:r>
                <a:r>
                  <a:rPr lang="zh-CN" altLang="en-US">
                    <a:solidFill>
                      <a:srgbClr val="FF0000"/>
                    </a:solidFill>
                  </a:rPr>
                  <a:t>课件，可以先看效果，再</a:t>
                </a:r>
                <a:r>
                  <a:rPr lang="zh-CN" altLang="en-US">
                    <a:solidFill>
                      <a:srgbClr val="FF0000"/>
                    </a:solidFill>
                  </a:rPr>
                  <a:t>单张插入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907" y="6487"/>
              <a:ext cx="7185" cy="2230"/>
              <a:chOff x="1543" y="8527"/>
              <a:chExt cx="7248" cy="223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8295" y="8527"/>
                <a:ext cx="496" cy="61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outerShdw blurRad="127000" dist="12700" dir="5400000" algn="ctr" rotWithShape="0">
                  <a:srgbClr val="986A3D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4" name="直接箭头连接符 13"/>
              <p:cNvCxnSpPr>
                <a:stCxn id="13" idx="2"/>
              </p:cNvCxnSpPr>
              <p:nvPr/>
            </p:nvCxnSpPr>
            <p:spPr>
              <a:xfrm flipH="1">
                <a:off x="6124" y="9138"/>
                <a:ext cx="2419" cy="93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文本框 14"/>
              <p:cNvSpPr txBox="1"/>
              <p:nvPr/>
            </p:nvSpPr>
            <p:spPr>
              <a:xfrm>
                <a:off x="1543" y="9741"/>
                <a:ext cx="4618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>
                    <a:solidFill>
                      <a:srgbClr val="FF0000"/>
                    </a:solidFill>
                  </a:rPr>
                  <a:t>“</a:t>
                </a:r>
                <a:r>
                  <a:rPr lang="zh-CN" altLang="en-US">
                    <a:solidFill>
                      <a:srgbClr val="FF0000"/>
                    </a:solidFill>
                  </a:rPr>
                  <a:t>插入</a:t>
                </a:r>
                <a:r>
                  <a:rPr lang="en-US" altLang="zh-CN">
                    <a:solidFill>
                      <a:srgbClr val="FF0000"/>
                    </a:solidFill>
                  </a:rPr>
                  <a:t>”</a:t>
                </a:r>
                <a:r>
                  <a:rPr lang="zh-CN" altLang="en-US">
                    <a:solidFill>
                      <a:srgbClr val="FF0000"/>
                    </a:solidFill>
                  </a:rPr>
                  <a:t>课件，可以直接</a:t>
                </a:r>
                <a:r>
                  <a:rPr lang="zh-CN" altLang="en-US">
                    <a:solidFill>
                      <a:srgbClr val="FF0000"/>
                    </a:solidFill>
                  </a:rPr>
                  <a:t>整套插入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340100" y="2308860"/>
            <a:ext cx="2903220" cy="4418330"/>
            <a:chOff x="5260" y="3636"/>
            <a:chExt cx="4572" cy="695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" y="3636"/>
              <a:ext cx="4573" cy="695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矩形 13"/>
            <p:cNvSpPr/>
            <p:nvPr/>
          </p:nvSpPr>
          <p:spPr>
            <a:xfrm>
              <a:off x="6378" y="8372"/>
              <a:ext cx="628" cy="57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127000" dist="12700" dir="5400000" algn="ctr" rotWithShape="0">
                <a:srgbClr val="986A3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8980" y="2316480"/>
            <a:ext cx="2451735" cy="27647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l="-1219" t="9348" r="-5372" b="12730"/>
          <a:stretch>
            <a:fillRect/>
          </a:stretch>
        </p:blipFill>
        <p:spPr>
          <a:xfrm>
            <a:off x="6295390" y="2316480"/>
            <a:ext cx="3275965" cy="44037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l="606" t="4628" r="646" b="26722"/>
          <a:stretch>
            <a:fillRect/>
          </a:stretch>
        </p:blipFill>
        <p:spPr>
          <a:xfrm>
            <a:off x="132080" y="2308860"/>
            <a:ext cx="3103880" cy="445516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540" y="192638"/>
            <a:ext cx="1469807" cy="355969"/>
          </a:xfrm>
          <a:prstGeom prst="rect">
            <a:avLst/>
          </a:prstGeom>
        </p:spPr>
      </p:pic>
      <p:sp>
        <p:nvSpPr>
          <p:cNvPr id="48" name="圆角矩形 2"/>
          <p:cNvSpPr/>
          <p:nvPr/>
        </p:nvSpPr>
        <p:spPr>
          <a:xfrm>
            <a:off x="248447" y="1515270"/>
            <a:ext cx="2700000" cy="4320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19288" y="1554907"/>
            <a:ext cx="12757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学科工具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806652" y="1586074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56416" y="298084"/>
            <a:ext cx="5807075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添加更多</a:t>
            </a:r>
            <a:r>
              <a:rPr lang="zh-CN" altLang="en-US" sz="28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教学资源</a:t>
            </a:r>
            <a:endParaRPr lang="en-US" altLang="zh-CN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56410" y="863600"/>
            <a:ext cx="1043813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根据教学需求添加学科工具、多媒体素材（图片、视频、动画、音频）、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资源、习题试卷、迪士尼主题工具等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iconfont-11253-5327619"/>
          <p:cNvSpPr>
            <a:spLocks noChangeAspect="1"/>
          </p:cNvSpPr>
          <p:nvPr/>
        </p:nvSpPr>
        <p:spPr bwMode="auto">
          <a:xfrm rot="5400000">
            <a:off x="1227796" y="2001737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圆角矩形 2"/>
          <p:cNvSpPr/>
          <p:nvPr/>
        </p:nvSpPr>
        <p:spPr>
          <a:xfrm>
            <a:off x="3340099" y="1521597"/>
            <a:ext cx="2700000" cy="4320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10940" y="1561234"/>
            <a:ext cx="12757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多媒体素材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898304" y="1592401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2"/>
          <p:cNvSpPr/>
          <p:nvPr/>
        </p:nvSpPr>
        <p:spPr>
          <a:xfrm>
            <a:off x="6403228" y="1527006"/>
            <a:ext cx="2700000" cy="4320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374069" y="1566643"/>
            <a:ext cx="12757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961433" y="1597810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iconfont-11253-5327619"/>
          <p:cNvSpPr>
            <a:spLocks noChangeAspect="1"/>
          </p:cNvSpPr>
          <p:nvPr/>
        </p:nvSpPr>
        <p:spPr bwMode="auto">
          <a:xfrm rot="5400000">
            <a:off x="4319448" y="2008064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圆角矩形 2"/>
          <p:cNvSpPr/>
          <p:nvPr/>
        </p:nvSpPr>
        <p:spPr>
          <a:xfrm>
            <a:off x="9494880" y="1527006"/>
            <a:ext cx="2700000" cy="4320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65721" y="1566643"/>
            <a:ext cx="12757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习题、试卷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0053085" y="1597810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iconfont-11253-5327619"/>
          <p:cNvSpPr>
            <a:spLocks noChangeAspect="1"/>
          </p:cNvSpPr>
          <p:nvPr/>
        </p:nvSpPr>
        <p:spPr bwMode="auto">
          <a:xfrm rot="5400000">
            <a:off x="7382577" y="201347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iconfont-11253-5327619"/>
          <p:cNvSpPr>
            <a:spLocks noChangeAspect="1"/>
          </p:cNvSpPr>
          <p:nvPr/>
        </p:nvSpPr>
        <p:spPr bwMode="auto">
          <a:xfrm rot="5400000">
            <a:off x="10474229" y="201347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流程图: 联系 31"/>
          <p:cNvSpPr/>
          <p:nvPr/>
        </p:nvSpPr>
        <p:spPr bwMode="auto">
          <a:xfrm>
            <a:off x="347637" y="45726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3" name="流程图: 联系 31"/>
          <p:cNvSpPr/>
          <p:nvPr/>
        </p:nvSpPr>
        <p:spPr bwMode="auto">
          <a:xfrm>
            <a:off x="479859" y="183825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3188" y="338542"/>
            <a:ext cx="986449" cy="828904"/>
            <a:chOff x="5755542" y="3300126"/>
            <a:chExt cx="1231623" cy="1034922"/>
          </a:xfrm>
        </p:grpSpPr>
        <p:sp>
          <p:nvSpPr>
            <p:cNvPr id="6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4636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20"/>
            <p:cNvSpPr txBox="1">
              <a:spLocks noChangeArrowheads="1"/>
            </p:cNvSpPr>
            <p:nvPr/>
          </p:nvSpPr>
          <p:spPr bwMode="auto">
            <a:xfrm>
              <a:off x="5755542" y="3300126"/>
              <a:ext cx="1215017" cy="1034636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1955165" y="454025"/>
            <a:ext cx="710120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学科工具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生动演绎不同学科重难知识点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hidden="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3" name="图片 12" hidden="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5" name="图片 14" hidden="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7" name="图片 16" hidden="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3" name="图片 2" hidden="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5" name="图片 4" hidden="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6" name="图片 5" hidden="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1778000"/>
            <a:ext cx="3302000" cy="3302000"/>
          </a:xfrm>
          <a:prstGeom prst="rect">
            <a:avLst/>
          </a:prstGeom>
        </p:spPr>
      </p:pic>
      <p:sp>
        <p:nvSpPr>
          <p:cNvPr id="24" name="流程图: 联系 31"/>
          <p:cNvSpPr/>
          <p:nvPr/>
        </p:nvSpPr>
        <p:spPr bwMode="auto">
          <a:xfrm>
            <a:off x="409326" y="41642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25" name="流程图: 联系 31"/>
          <p:cNvSpPr/>
          <p:nvPr/>
        </p:nvSpPr>
        <p:spPr bwMode="auto">
          <a:xfrm>
            <a:off x="541548" y="179741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03383" y="321122"/>
            <a:ext cx="987942" cy="844557"/>
            <a:chOff x="5753678" y="3283476"/>
            <a:chExt cx="1233487" cy="1054465"/>
          </a:xfrm>
        </p:grpSpPr>
        <p:sp>
          <p:nvSpPr>
            <p:cNvPr id="27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0"/>
            <p:cNvSpPr txBox="1">
              <a:spLocks noChangeArrowheads="1"/>
            </p:cNvSpPr>
            <p:nvPr/>
          </p:nvSpPr>
          <p:spPr bwMode="auto">
            <a:xfrm>
              <a:off x="5753678" y="3283476"/>
              <a:ext cx="1215018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700405" y="1604645"/>
            <a:ext cx="939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点击“学科工具”可查看本学科的工具，再点击下方的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查看更多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，可查看所有学科工具。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409326" y="1628280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6" y="2101235"/>
            <a:ext cx="2253988" cy="4549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" name="任意多边形 35"/>
          <p:cNvSpPr/>
          <p:nvPr/>
        </p:nvSpPr>
        <p:spPr>
          <a:xfrm rot="5400000" flipV="1">
            <a:off x="9855504" y="3098581"/>
            <a:ext cx="2230280" cy="2091681"/>
          </a:xfrm>
          <a:custGeom>
            <a:avLst/>
            <a:gdLst>
              <a:gd name="connsiteX0" fmla="*/ 897412 w 897412"/>
              <a:gd name="connsiteY0" fmla="*/ 196457 h 1703749"/>
              <a:gd name="connsiteX1" fmla="*/ 897412 w 897412"/>
              <a:gd name="connsiteY1" fmla="*/ 1648047 h 1703749"/>
              <a:gd name="connsiteX2" fmla="*/ 841710 w 897412"/>
              <a:gd name="connsiteY2" fmla="*/ 1703749 h 1703749"/>
              <a:gd name="connsiteX3" fmla="*/ 55702 w 897412"/>
              <a:gd name="connsiteY3" fmla="*/ 1703749 h 1703749"/>
              <a:gd name="connsiteX4" fmla="*/ 0 w 897412"/>
              <a:gd name="connsiteY4" fmla="*/ 1648047 h 1703749"/>
              <a:gd name="connsiteX5" fmla="*/ 0 w 897412"/>
              <a:gd name="connsiteY5" fmla="*/ 196457 h 1703749"/>
              <a:gd name="connsiteX6" fmla="*/ 55702 w 897412"/>
              <a:gd name="connsiteY6" fmla="*/ 140755 h 1703749"/>
              <a:gd name="connsiteX7" fmla="*/ 355192 w 897412"/>
              <a:gd name="connsiteY7" fmla="*/ 140755 h 1703749"/>
              <a:gd name="connsiteX8" fmla="*/ 438845 w 897412"/>
              <a:gd name="connsiteY8" fmla="*/ 0 h 1703749"/>
              <a:gd name="connsiteX9" fmla="*/ 522499 w 897412"/>
              <a:gd name="connsiteY9" fmla="*/ 140755 h 1703749"/>
              <a:gd name="connsiteX10" fmla="*/ 841710 w 897412"/>
              <a:gd name="connsiteY10" fmla="*/ 140755 h 1703749"/>
              <a:gd name="connsiteX11" fmla="*/ 897412 w 897412"/>
              <a:gd name="connsiteY11" fmla="*/ 196457 h 170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7412" h="1703749">
                <a:moveTo>
                  <a:pt x="897412" y="196457"/>
                </a:moveTo>
                <a:lnTo>
                  <a:pt x="897412" y="1648047"/>
                </a:lnTo>
                <a:cubicBezTo>
                  <a:pt x="897412" y="1678810"/>
                  <a:pt x="872473" y="1703749"/>
                  <a:pt x="841710" y="1703749"/>
                </a:cubicBezTo>
                <a:lnTo>
                  <a:pt x="55702" y="1703749"/>
                </a:lnTo>
                <a:cubicBezTo>
                  <a:pt x="24939" y="1703749"/>
                  <a:pt x="0" y="1678810"/>
                  <a:pt x="0" y="1648047"/>
                </a:cubicBezTo>
                <a:lnTo>
                  <a:pt x="0" y="196457"/>
                </a:lnTo>
                <a:cubicBezTo>
                  <a:pt x="0" y="165694"/>
                  <a:pt x="24939" y="140755"/>
                  <a:pt x="55702" y="140755"/>
                </a:cubicBezTo>
                <a:lnTo>
                  <a:pt x="355192" y="140755"/>
                </a:lnTo>
                <a:lnTo>
                  <a:pt x="438845" y="0"/>
                </a:lnTo>
                <a:lnTo>
                  <a:pt x="522499" y="140755"/>
                </a:lnTo>
                <a:lnTo>
                  <a:pt x="841710" y="140755"/>
                </a:lnTo>
                <a:cubicBezTo>
                  <a:pt x="872473" y="140755"/>
                  <a:pt x="897412" y="165694"/>
                  <a:pt x="897412" y="196457"/>
                </a:cubicBezTo>
                <a:close/>
              </a:path>
            </a:pathLst>
          </a:custGeom>
          <a:gradFill flip="none" rotWithShape="1">
            <a:gsLst>
              <a:gs pos="0">
                <a:srgbClr val="FFA53E"/>
              </a:gs>
              <a:gs pos="100000">
                <a:srgbClr val="FF7C1F"/>
              </a:gs>
            </a:gsLst>
            <a:lin ang="0" scaled="0"/>
            <a:tileRect/>
          </a:gradFill>
          <a:ln w="25400">
            <a:solidFill>
              <a:schemeClr val="bg1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062311" y="3143175"/>
            <a:ext cx="1954808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②点击【插入】即可将工具插入到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当前页面。播放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，即可动态演示。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103" y="2101234"/>
            <a:ext cx="6894119" cy="4608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iconfont-11253-5327619"/>
          <p:cNvSpPr>
            <a:spLocks noChangeAspect="1"/>
          </p:cNvSpPr>
          <p:nvPr/>
        </p:nvSpPr>
        <p:spPr bwMode="auto">
          <a:xfrm>
            <a:off x="2409060" y="3847089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custDataLst>
      <p:tags r:id="rId8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411855" y="1527810"/>
            <a:ext cx="7784465" cy="4173855"/>
            <a:chOff x="5499" y="2116"/>
            <a:chExt cx="12558" cy="6852"/>
          </a:xfrm>
        </p:grpSpPr>
        <p:pic>
          <p:nvPicPr>
            <p:cNvPr id="13" name="Picture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499" y="2116"/>
              <a:ext cx="12558" cy="6852"/>
            </a:xfrm>
            <a:prstGeom prst="rect">
              <a:avLst/>
            </a:prstGeom>
          </p:spPr>
        </p:pic>
        <p:pic>
          <p:nvPicPr>
            <p:cNvPr id="14" name="长方体展开还原2">
              <a:hlinkClick r:id="" action="ppaction://media"/>
            </p:cNvPr>
            <p:cNvPicPr/>
            <p:nvPr>
              <a:videoFile r:link="rId2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4"/>
            <a:stretch>
              <a:fillRect/>
            </a:stretch>
          </p:blipFill>
          <p:spPr>
            <a:xfrm>
              <a:off x="7001" y="2658"/>
              <a:ext cx="9554" cy="5462"/>
            </a:xfrm>
            <a:prstGeom prst="rect">
              <a:avLst/>
            </a:prstGeom>
          </p:spPr>
        </p:pic>
      </p:grpSp>
      <p:sp>
        <p:nvSpPr>
          <p:cNvPr id="15" name="矩形 14"/>
          <p:cNvSpPr/>
          <p:nvPr/>
        </p:nvSpPr>
        <p:spPr>
          <a:xfrm>
            <a:off x="4725670" y="5701665"/>
            <a:ext cx="537654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学科工具：立体展开还原（点击上图播放视频）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5130" y="2192655"/>
            <a:ext cx="3213735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sz="3200" dirty="0">
                <a:solidFill>
                  <a:srgbClr val="FF7D1F"/>
                </a:solidFill>
              </a:rPr>
              <a:t>90</a:t>
            </a:r>
            <a:r>
              <a:rPr lang="zh-CN" altLang="en-US" sz="3200" dirty="0">
                <a:solidFill>
                  <a:srgbClr val="FF7D1F"/>
                </a:solidFill>
              </a:rPr>
              <a:t>多个</a:t>
            </a:r>
            <a:r>
              <a:rPr lang="zh-CN" sz="3200" dirty="0">
                <a:solidFill>
                  <a:srgbClr val="FF7D1F"/>
                </a:solidFill>
              </a:rPr>
              <a:t>学科工具</a:t>
            </a:r>
            <a:endParaRPr lang="zh-CN" sz="3200" dirty="0">
              <a:solidFill>
                <a:srgbClr val="FF7D1F"/>
              </a:solidFill>
            </a:endParaRP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"/>
          <a:stretch>
            <a:fillRect/>
          </a:stretch>
        </p:blipFill>
        <p:spPr bwMode="auto">
          <a:xfrm>
            <a:off x="9952383" y="-24344"/>
            <a:ext cx="2239617" cy="688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矩形 32"/>
          <p:cNvSpPr>
            <a:spLocks noChangeArrowheads="1"/>
          </p:cNvSpPr>
          <p:nvPr/>
        </p:nvSpPr>
        <p:spPr bwMode="auto">
          <a:xfrm>
            <a:off x="200025" y="2874645"/>
            <a:ext cx="390652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生动演绎重难知识点</a:t>
            </a:r>
            <a:endParaRPr lang="zh-CN" altLang="en-US" sz="20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提高课堂效率和趣味性</a:t>
            </a:r>
            <a:endParaRPr lang="en-US" altLang="zh-CN" sz="20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（课件播放状态下，可动态演示）</a:t>
            </a:r>
            <a:endParaRPr lang="zh-CN" altLang="en-US" sz="20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025650" y="448945"/>
            <a:ext cx="721677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趣味习题</a:t>
            </a: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让课堂鲜活起来</a:t>
            </a:r>
            <a:endParaRPr lang="zh-CN" altLang="en-US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hidden="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3" name="图片 12" hidden="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5" name="图片 14" hidden="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7" name="图片 16" hidden="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3" name="图片 2" hidden="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5" name="图片 4" hidden="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6" name="图片 5" hidden="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1778000"/>
            <a:ext cx="3302000" cy="3302000"/>
          </a:xfrm>
          <a:prstGeom prst="rect">
            <a:avLst/>
          </a:prstGeom>
        </p:spPr>
      </p:pic>
      <p:sp>
        <p:nvSpPr>
          <p:cNvPr id="24" name="流程图: 联系 31"/>
          <p:cNvSpPr/>
          <p:nvPr/>
        </p:nvSpPr>
        <p:spPr bwMode="auto">
          <a:xfrm>
            <a:off x="409326" y="41642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25" name="流程图: 联系 31"/>
          <p:cNvSpPr/>
          <p:nvPr/>
        </p:nvSpPr>
        <p:spPr bwMode="auto">
          <a:xfrm>
            <a:off x="541548" y="179741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03383" y="321122"/>
            <a:ext cx="987942" cy="844557"/>
            <a:chOff x="5753678" y="3283476"/>
            <a:chExt cx="1233487" cy="1054465"/>
          </a:xfrm>
        </p:grpSpPr>
        <p:sp>
          <p:nvSpPr>
            <p:cNvPr id="27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0"/>
            <p:cNvSpPr txBox="1">
              <a:spLocks noChangeArrowheads="1"/>
            </p:cNvSpPr>
            <p:nvPr/>
          </p:nvSpPr>
          <p:spPr bwMode="auto">
            <a:xfrm>
              <a:off x="5753678" y="3283476"/>
              <a:ext cx="1215018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圆角矩形 2"/>
          <p:cNvSpPr/>
          <p:nvPr/>
        </p:nvSpPr>
        <p:spPr>
          <a:xfrm>
            <a:off x="241009" y="2173407"/>
            <a:ext cx="2948107" cy="479407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7567" y="2239257"/>
            <a:ext cx="267064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点击【新建习题</a:t>
            </a: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06738" y="2263119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11" y="3374693"/>
            <a:ext cx="2619741" cy="2448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iconfont-11253-5327619"/>
          <p:cNvSpPr>
            <a:spLocks noChangeAspect="1"/>
          </p:cNvSpPr>
          <p:nvPr/>
        </p:nvSpPr>
        <p:spPr bwMode="auto">
          <a:xfrm rot="5400000">
            <a:off x="1423202" y="2749491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iconfont-11253-5327619"/>
          <p:cNvSpPr>
            <a:spLocks noChangeAspect="1"/>
          </p:cNvSpPr>
          <p:nvPr/>
        </p:nvSpPr>
        <p:spPr bwMode="auto">
          <a:xfrm>
            <a:off x="3084515" y="430104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767" y="2149654"/>
            <a:ext cx="7960496" cy="4484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" name="文本框 47"/>
          <p:cNvSpPr txBox="1"/>
          <p:nvPr/>
        </p:nvSpPr>
        <p:spPr>
          <a:xfrm>
            <a:off x="1823085" y="1119505"/>
            <a:ext cx="939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软件提供丰富的习题模板，帮助老师轻松创建有趣的互动习题，如连连看、分屏竞赛、猜词游戏等。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部分习题支持迪士尼主题皮肤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en-US" altLang="zh-CN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2"/>
          <p:cNvSpPr/>
          <p:nvPr/>
        </p:nvSpPr>
        <p:spPr>
          <a:xfrm>
            <a:off x="5222240" y="1593850"/>
            <a:ext cx="5189855" cy="479425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78805" y="1664970"/>
            <a:ext cx="4418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选择模板，点击【创建</a:t>
            </a: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】，完成后点击【插入</a:t>
            </a: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87678" y="1683364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组合 4"/>
          <p:cNvGrpSpPr/>
          <p:nvPr/>
        </p:nvGrpSpPr>
        <p:grpSpPr bwMode="auto">
          <a:xfrm>
            <a:off x="-17463" y="9525"/>
            <a:ext cx="12233276" cy="6848475"/>
            <a:chOff x="-28" y="14"/>
            <a:chExt cx="19266" cy="10786"/>
          </a:xfrm>
        </p:grpSpPr>
        <p:grpSp>
          <p:nvGrpSpPr>
            <p:cNvPr id="31746" name="组合 3"/>
            <p:cNvGrpSpPr/>
            <p:nvPr/>
          </p:nvGrpSpPr>
          <p:grpSpPr bwMode="auto">
            <a:xfrm>
              <a:off x="-28" y="1078"/>
              <a:ext cx="19266" cy="9722"/>
              <a:chOff x="-28" y="1078"/>
              <a:chExt cx="19266" cy="9722"/>
            </a:xfrm>
          </p:grpSpPr>
          <p:pic>
            <p:nvPicPr>
              <p:cNvPr id="31747" name="图片 1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" y="1104"/>
                <a:ext cx="19257" cy="9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矩形 2"/>
              <p:cNvSpPr/>
              <p:nvPr/>
            </p:nvSpPr>
            <p:spPr>
              <a:xfrm>
                <a:off x="-5" y="1079"/>
                <a:ext cx="19243" cy="9721"/>
              </a:xfrm>
              <a:prstGeom prst="rect">
                <a:avLst/>
              </a:prstGeom>
              <a:solidFill>
                <a:schemeClr val="bg1"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-28" y="1102"/>
                <a:ext cx="19256" cy="9698"/>
              </a:xfrm>
              <a:prstGeom prst="rect">
                <a:avLst/>
              </a:prstGeom>
              <a:gradFill flip="none" rotWithShape="1">
                <a:gsLst>
                  <a:gs pos="31000">
                    <a:schemeClr val="bg1">
                      <a:alpha val="64000"/>
                    </a:schemeClr>
                  </a:gs>
                  <a:gs pos="99000">
                    <a:schemeClr val="bg1">
                      <a:lumMod val="95000"/>
                      <a:alpha val="20000"/>
                    </a:schemeClr>
                  </a:gs>
                </a:gsLst>
                <a:lin ang="36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/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-15" y="14"/>
              <a:ext cx="19243" cy="10771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</p:grpSp>
      <p:sp>
        <p:nvSpPr>
          <p:cNvPr id="31751" name="文本框 111"/>
          <p:cNvSpPr txBox="1">
            <a:spLocks noChangeArrowheads="1"/>
          </p:cNvSpPr>
          <p:nvPr/>
        </p:nvSpPr>
        <p:spPr bwMode="auto">
          <a:xfrm>
            <a:off x="341313" y="1003300"/>
            <a:ext cx="5570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随堂习题检测，效果立等可见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"/>
          <a:stretch>
            <a:fillRect/>
          </a:stretch>
        </p:blipFill>
        <p:spPr bwMode="auto">
          <a:xfrm>
            <a:off x="9952383" y="-24344"/>
            <a:ext cx="2239617" cy="688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988695" y="504190"/>
            <a:ext cx="10234930" cy="5825490"/>
            <a:chOff x="1540" y="758"/>
            <a:chExt cx="16118" cy="9174"/>
          </a:xfrm>
        </p:grpSpPr>
        <p:pic>
          <p:nvPicPr>
            <p:cNvPr id="16" name="连连看">
              <a:hlinkClick r:id="" action="ppaction://media"/>
            </p:cNvPr>
            <p:cNvPicPr/>
            <p:nvPr>
              <a:videoFile r:link="rId3"/>
              <p:extLst>
                <p:ext uri="{DAA4B4D4-6D71-4841-9C94-3DE7FCFB9230}">
                  <p14:media xmlns:p14="http://schemas.microsoft.com/office/powerpoint/2010/main" r:embed="rId4"/>
                </p:ext>
              </p:extLst>
            </p:nvPr>
          </p:nvPicPr>
          <p:blipFill>
            <a:blip r:embed="rId5"/>
            <a:stretch>
              <a:fillRect/>
            </a:stretch>
          </p:blipFill>
          <p:spPr>
            <a:xfrm>
              <a:off x="1540" y="758"/>
              <a:ext cx="16119" cy="9174"/>
            </a:xfrm>
            <a:prstGeom prst="rect">
              <a:avLst/>
            </a:prstGeom>
          </p:spPr>
        </p:pic>
        <p:sp>
          <p:nvSpPr>
            <p:cNvPr id="17" name="半闭框 16"/>
            <p:cNvSpPr/>
            <p:nvPr/>
          </p:nvSpPr>
          <p:spPr>
            <a:xfrm rot="10800000">
              <a:off x="16898" y="9171"/>
              <a:ext cx="761" cy="761"/>
            </a:xfrm>
            <a:prstGeom prst="halfFrame">
              <a:avLst/>
            </a:prstGeom>
            <a:solidFill>
              <a:srgbClr val="FF7C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半闭框 17"/>
            <p:cNvSpPr/>
            <p:nvPr/>
          </p:nvSpPr>
          <p:spPr>
            <a:xfrm>
              <a:off x="1540" y="758"/>
              <a:ext cx="761" cy="761"/>
            </a:xfrm>
            <a:prstGeom prst="halfFrame">
              <a:avLst/>
            </a:prstGeom>
            <a:solidFill>
              <a:srgbClr val="FF7C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540" y="192638"/>
            <a:ext cx="1469807" cy="355969"/>
          </a:xfrm>
          <a:prstGeom prst="rect">
            <a:avLst/>
          </a:prstGeom>
        </p:spPr>
      </p:pic>
      <p:sp>
        <p:nvSpPr>
          <p:cNvPr id="48" name="圆角矩形 2"/>
          <p:cNvSpPr/>
          <p:nvPr/>
        </p:nvSpPr>
        <p:spPr>
          <a:xfrm>
            <a:off x="116205" y="1753870"/>
            <a:ext cx="3726180" cy="4318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15570" y="1800860"/>
            <a:ext cx="39427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举例：①点击【插入】，点击【蒙层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iconfont-11253-5327619"/>
          <p:cNvSpPr>
            <a:spLocks noChangeAspect="1"/>
          </p:cNvSpPr>
          <p:nvPr/>
        </p:nvSpPr>
        <p:spPr bwMode="auto">
          <a:xfrm rot="5400000">
            <a:off x="1095767" y="224026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0" r="27219"/>
          <a:stretch>
            <a:fillRect/>
          </a:stretch>
        </p:blipFill>
        <p:spPr>
          <a:xfrm>
            <a:off x="116418" y="2966750"/>
            <a:ext cx="2788879" cy="3635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iconfont-11253-5327619"/>
          <p:cNvSpPr>
            <a:spLocks noChangeAspect="1"/>
          </p:cNvSpPr>
          <p:nvPr/>
        </p:nvSpPr>
        <p:spPr bwMode="auto">
          <a:xfrm>
            <a:off x="3232697" y="4353701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3"/>
          <a:stretch>
            <a:fillRect/>
          </a:stretch>
        </p:blipFill>
        <p:spPr>
          <a:xfrm>
            <a:off x="4057348" y="2966750"/>
            <a:ext cx="2453858" cy="3633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352" y="2842889"/>
            <a:ext cx="4328535" cy="3886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iconfont-11253-5327619"/>
          <p:cNvSpPr>
            <a:spLocks noChangeAspect="1"/>
          </p:cNvSpPr>
          <p:nvPr/>
        </p:nvSpPr>
        <p:spPr bwMode="auto">
          <a:xfrm>
            <a:off x="6687936" y="4353701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25650" y="448945"/>
            <a:ext cx="721677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更多工具与本地资源</a:t>
            </a:r>
            <a:endParaRPr lang="zh-CN" altLang="en-US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流程图: 联系 31"/>
          <p:cNvSpPr/>
          <p:nvPr/>
        </p:nvSpPr>
        <p:spPr bwMode="auto">
          <a:xfrm>
            <a:off x="409326" y="41642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8" name="流程图: 联系 31"/>
          <p:cNvSpPr/>
          <p:nvPr/>
        </p:nvSpPr>
        <p:spPr bwMode="auto">
          <a:xfrm>
            <a:off x="541548" y="179741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03383" y="321122"/>
            <a:ext cx="987942" cy="844557"/>
            <a:chOff x="5753678" y="3283476"/>
            <a:chExt cx="1233487" cy="1054465"/>
          </a:xfrm>
        </p:grpSpPr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20"/>
            <p:cNvSpPr txBox="1">
              <a:spLocks noChangeArrowheads="1"/>
            </p:cNvSpPr>
            <p:nvPr/>
          </p:nvSpPr>
          <p:spPr bwMode="auto">
            <a:xfrm>
              <a:off x="5753678" y="3283476"/>
              <a:ext cx="1215018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823085" y="1119505"/>
            <a:ext cx="939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如蒙层、封面、本地的多媒体文件、各学科常用公式（已经有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1566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个公式了！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7035" y="2529840"/>
            <a:ext cx="4705985" cy="401828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334" y="338771"/>
            <a:ext cx="1469807" cy="355969"/>
          </a:xfrm>
          <a:prstGeom prst="rect">
            <a:avLst/>
          </a:prstGeom>
        </p:spPr>
      </p:pic>
      <p:sp>
        <p:nvSpPr>
          <p:cNvPr id="48" name="圆角矩形 2"/>
          <p:cNvSpPr/>
          <p:nvPr/>
        </p:nvSpPr>
        <p:spPr>
          <a:xfrm>
            <a:off x="1308100" y="1517650"/>
            <a:ext cx="5762625" cy="4318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945640" y="1557020"/>
            <a:ext cx="48006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选择喜欢的蒙层图案，覆盖住要遮盖的内容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523447" y="1588145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iconfont-11253-5327619"/>
          <p:cNvSpPr>
            <a:spLocks noChangeAspect="1"/>
          </p:cNvSpPr>
          <p:nvPr/>
        </p:nvSpPr>
        <p:spPr bwMode="auto">
          <a:xfrm rot="5400000">
            <a:off x="3569556" y="1993988"/>
            <a:ext cx="609685" cy="521228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 rot="5400000" flipV="1">
            <a:off x="9135110" y="3493135"/>
            <a:ext cx="3381375" cy="2091690"/>
          </a:xfrm>
          <a:custGeom>
            <a:avLst/>
            <a:gdLst>
              <a:gd name="connsiteX0" fmla="*/ 897412 w 897412"/>
              <a:gd name="connsiteY0" fmla="*/ 196457 h 1703749"/>
              <a:gd name="connsiteX1" fmla="*/ 897412 w 897412"/>
              <a:gd name="connsiteY1" fmla="*/ 1648047 h 1703749"/>
              <a:gd name="connsiteX2" fmla="*/ 841710 w 897412"/>
              <a:gd name="connsiteY2" fmla="*/ 1703749 h 1703749"/>
              <a:gd name="connsiteX3" fmla="*/ 55702 w 897412"/>
              <a:gd name="connsiteY3" fmla="*/ 1703749 h 1703749"/>
              <a:gd name="connsiteX4" fmla="*/ 0 w 897412"/>
              <a:gd name="connsiteY4" fmla="*/ 1648047 h 1703749"/>
              <a:gd name="connsiteX5" fmla="*/ 0 w 897412"/>
              <a:gd name="connsiteY5" fmla="*/ 196457 h 1703749"/>
              <a:gd name="connsiteX6" fmla="*/ 55702 w 897412"/>
              <a:gd name="connsiteY6" fmla="*/ 140755 h 1703749"/>
              <a:gd name="connsiteX7" fmla="*/ 355192 w 897412"/>
              <a:gd name="connsiteY7" fmla="*/ 140755 h 1703749"/>
              <a:gd name="connsiteX8" fmla="*/ 438845 w 897412"/>
              <a:gd name="connsiteY8" fmla="*/ 0 h 1703749"/>
              <a:gd name="connsiteX9" fmla="*/ 522499 w 897412"/>
              <a:gd name="connsiteY9" fmla="*/ 140755 h 1703749"/>
              <a:gd name="connsiteX10" fmla="*/ 841710 w 897412"/>
              <a:gd name="connsiteY10" fmla="*/ 140755 h 1703749"/>
              <a:gd name="connsiteX11" fmla="*/ 897412 w 897412"/>
              <a:gd name="connsiteY11" fmla="*/ 196457 h 170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7412" h="1703749">
                <a:moveTo>
                  <a:pt x="897412" y="196457"/>
                </a:moveTo>
                <a:lnTo>
                  <a:pt x="897412" y="1648047"/>
                </a:lnTo>
                <a:cubicBezTo>
                  <a:pt x="897412" y="1678810"/>
                  <a:pt x="872473" y="1703749"/>
                  <a:pt x="841710" y="1703749"/>
                </a:cubicBezTo>
                <a:lnTo>
                  <a:pt x="55702" y="1703749"/>
                </a:lnTo>
                <a:cubicBezTo>
                  <a:pt x="24939" y="1703749"/>
                  <a:pt x="0" y="1678810"/>
                  <a:pt x="0" y="1648047"/>
                </a:cubicBezTo>
                <a:lnTo>
                  <a:pt x="0" y="196457"/>
                </a:lnTo>
                <a:cubicBezTo>
                  <a:pt x="0" y="165694"/>
                  <a:pt x="24939" y="140755"/>
                  <a:pt x="55702" y="140755"/>
                </a:cubicBezTo>
                <a:lnTo>
                  <a:pt x="355192" y="140755"/>
                </a:lnTo>
                <a:lnTo>
                  <a:pt x="438845" y="0"/>
                </a:lnTo>
                <a:lnTo>
                  <a:pt x="522499" y="140755"/>
                </a:lnTo>
                <a:lnTo>
                  <a:pt x="841710" y="140755"/>
                </a:lnTo>
                <a:cubicBezTo>
                  <a:pt x="872473" y="140755"/>
                  <a:pt x="897412" y="165694"/>
                  <a:pt x="897412" y="196457"/>
                </a:cubicBezTo>
                <a:close/>
              </a:path>
            </a:pathLst>
          </a:custGeom>
          <a:gradFill flip="none" rotWithShape="1">
            <a:gsLst>
              <a:gs pos="0">
                <a:srgbClr val="FFA53E"/>
              </a:gs>
              <a:gs pos="100000">
                <a:srgbClr val="FF7C1F"/>
              </a:gs>
            </a:gsLst>
            <a:lin ang="0" scaled="0"/>
            <a:tileRect/>
          </a:gradFill>
          <a:ln w="25400">
            <a:solidFill>
              <a:schemeClr val="bg1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062311" y="3143175"/>
            <a:ext cx="1527906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中的元素添加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蒙层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，播放状态下，选用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橡皮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工具擦除蒙层，让教学内容分批呈现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269" y="3435966"/>
            <a:ext cx="2518562" cy="1740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88900"/>
          </a:effectLst>
        </p:spPr>
      </p:pic>
      <p:sp>
        <p:nvSpPr>
          <p:cNvPr id="24" name="iconfont-11253-5327619"/>
          <p:cNvSpPr>
            <a:spLocks noChangeAspect="1"/>
          </p:cNvSpPr>
          <p:nvPr/>
        </p:nvSpPr>
        <p:spPr bwMode="auto">
          <a:xfrm>
            <a:off x="6599778" y="4172038"/>
            <a:ext cx="609685" cy="521228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025650" y="448945"/>
            <a:ext cx="721677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更多工具与本地资源</a:t>
            </a:r>
            <a:endParaRPr lang="zh-CN" altLang="en-US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流程图: 联系 31"/>
          <p:cNvSpPr/>
          <p:nvPr/>
        </p:nvSpPr>
        <p:spPr bwMode="auto">
          <a:xfrm>
            <a:off x="409326" y="41642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8" name="流程图: 联系 31"/>
          <p:cNvSpPr/>
          <p:nvPr/>
        </p:nvSpPr>
        <p:spPr bwMode="auto">
          <a:xfrm>
            <a:off x="541548" y="179741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3383" y="321122"/>
            <a:ext cx="987942" cy="844557"/>
            <a:chOff x="5753678" y="3283476"/>
            <a:chExt cx="1233487" cy="1054465"/>
          </a:xfrm>
        </p:grpSpPr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20"/>
            <p:cNvSpPr txBox="1">
              <a:spLocks noChangeArrowheads="1"/>
            </p:cNvSpPr>
            <p:nvPr/>
          </p:nvSpPr>
          <p:spPr bwMode="auto">
            <a:xfrm>
              <a:off x="5753678" y="3283476"/>
              <a:ext cx="1215018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823085" y="1119505"/>
            <a:ext cx="939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如蒙层、封面、本地的多媒体文件、各学科常用公式（已经有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1566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个公式了！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圆角矩形 2"/>
          <p:cNvSpPr/>
          <p:nvPr/>
        </p:nvSpPr>
        <p:spPr>
          <a:xfrm>
            <a:off x="785575" y="1632786"/>
            <a:ext cx="2700000" cy="4320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308735" y="1672590"/>
            <a:ext cx="17233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举例：插入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公式</a:t>
            </a:r>
            <a:endParaRPr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iconfont-11253-5327619"/>
          <p:cNvSpPr>
            <a:spLocks noChangeAspect="1"/>
          </p:cNvSpPr>
          <p:nvPr/>
        </p:nvSpPr>
        <p:spPr bwMode="auto">
          <a:xfrm rot="5400000">
            <a:off x="1764924" y="211925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85" y="2788921"/>
            <a:ext cx="2286198" cy="283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iconfont-11253-5327619"/>
          <p:cNvSpPr>
            <a:spLocks noChangeAspect="1"/>
          </p:cNvSpPr>
          <p:nvPr/>
        </p:nvSpPr>
        <p:spPr bwMode="auto">
          <a:xfrm>
            <a:off x="3478515" y="3749934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334" y="338771"/>
            <a:ext cx="1469807" cy="35596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25650" y="448945"/>
            <a:ext cx="721677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更多工具与本地资源</a:t>
            </a:r>
            <a:endParaRPr lang="zh-CN" altLang="en-US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流程图: 联系 31"/>
          <p:cNvSpPr/>
          <p:nvPr/>
        </p:nvSpPr>
        <p:spPr bwMode="auto">
          <a:xfrm>
            <a:off x="409326" y="41642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8" name="流程图: 联系 31"/>
          <p:cNvSpPr/>
          <p:nvPr/>
        </p:nvSpPr>
        <p:spPr bwMode="auto">
          <a:xfrm>
            <a:off x="541548" y="179741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03383" y="321122"/>
            <a:ext cx="987942" cy="844557"/>
            <a:chOff x="5753678" y="3283476"/>
            <a:chExt cx="1233487" cy="1054465"/>
          </a:xfrm>
        </p:grpSpPr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20"/>
            <p:cNvSpPr txBox="1">
              <a:spLocks noChangeArrowheads="1"/>
            </p:cNvSpPr>
            <p:nvPr/>
          </p:nvSpPr>
          <p:spPr bwMode="auto">
            <a:xfrm>
              <a:off x="5753678" y="3283476"/>
              <a:ext cx="1215018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823085" y="1119505"/>
            <a:ext cx="939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如蒙层、封面、本地的多媒体文件、各学科常用公式（已经有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1566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个公式了！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505" y="2286635"/>
            <a:ext cx="6799580" cy="41871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21505" y="1949450"/>
            <a:ext cx="68859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公式可直接插入，也可以编辑后插入。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1998980" y="1066165"/>
            <a:ext cx="633285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两种保存格式：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pptx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ndpx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；网盘一个账号，多端互通。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98980" y="501015"/>
            <a:ext cx="817816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本地存储与网盘存储，方便灵活</a:t>
            </a:r>
            <a:endParaRPr lang="zh-CN" altLang="en-US" sz="2800" b="1" dirty="0">
              <a:solidFill>
                <a:srgbClr val="FF7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流程图: 联系 31"/>
          <p:cNvSpPr/>
          <p:nvPr/>
        </p:nvSpPr>
        <p:spPr bwMode="auto">
          <a:xfrm>
            <a:off x="543756" y="149280"/>
            <a:ext cx="1413454" cy="1415025"/>
          </a:xfrm>
          <a:prstGeom prst="flowChartConnector">
            <a:avLst/>
          </a:prstGeom>
          <a:gradFill>
            <a:gsLst>
              <a:gs pos="0">
                <a:srgbClr val="FF8806">
                  <a:alpha val="6000"/>
                </a:srgbClr>
              </a:gs>
              <a:gs pos="100000">
                <a:srgbClr val="FF7D1F">
                  <a:alpha val="26000"/>
                </a:srgbClr>
              </a:gs>
            </a:gsLst>
            <a:lin ang="4200000" scaled="0"/>
          </a:gradFill>
          <a:ln>
            <a:gradFill>
              <a:gsLst>
                <a:gs pos="0">
                  <a:srgbClr val="FF7D1F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sp>
        <p:nvSpPr>
          <p:cNvPr id="20" name="流程图: 联系 31"/>
          <p:cNvSpPr/>
          <p:nvPr/>
        </p:nvSpPr>
        <p:spPr bwMode="auto">
          <a:xfrm>
            <a:off x="675978" y="287379"/>
            <a:ext cx="1144335" cy="1145607"/>
          </a:xfrm>
          <a:prstGeom prst="flowChartConnector">
            <a:avLst/>
          </a:prstGeom>
          <a:gradFill flip="none" rotWithShape="1">
            <a:gsLst>
              <a:gs pos="0">
                <a:srgbClr val="F9B475"/>
              </a:gs>
              <a:gs pos="100000">
                <a:srgbClr val="FF8806"/>
              </a:gs>
            </a:gsLst>
            <a:lin ang="2700000" scaled="1"/>
            <a:tileRect/>
          </a:gra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3765" fontAlgn="auto"/>
            <a:endParaRPr lang="zh-CN" altLang="en-US" sz="1600" noProof="1">
              <a:solidFill>
                <a:prstClr val="white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40179" y="428760"/>
            <a:ext cx="985577" cy="844557"/>
            <a:chOff x="5756631" y="3283476"/>
            <a:chExt cx="1230534" cy="1054465"/>
          </a:xfrm>
        </p:grpSpPr>
        <p:sp>
          <p:nvSpPr>
            <p:cNvPr id="22" name="TextBox 20"/>
            <p:cNvSpPr txBox="1">
              <a:spLocks noChangeArrowheads="1"/>
            </p:cNvSpPr>
            <p:nvPr/>
          </p:nvSpPr>
          <p:spPr bwMode="auto">
            <a:xfrm>
              <a:off x="5772148" y="3300412"/>
              <a:ext cx="1215017" cy="1037529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rgbClr val="D05900"/>
                      </a:gs>
                      <a:gs pos="100000">
                        <a:srgbClr val="FF7D1F"/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</a:t>
              </a:r>
              <a:endParaRPr lang="zh-CN" altLang="en-US" sz="4800" b="1" dirty="0">
                <a:gradFill>
                  <a:gsLst>
                    <a:gs pos="0">
                      <a:srgbClr val="D05900"/>
                    </a:gs>
                    <a:gs pos="100000">
                      <a:srgbClr val="FF7D1F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0"/>
            <p:cNvSpPr txBox="1">
              <a:spLocks noChangeArrowheads="1"/>
            </p:cNvSpPr>
            <p:nvPr/>
          </p:nvSpPr>
          <p:spPr bwMode="auto">
            <a:xfrm>
              <a:off x="5756631" y="3283476"/>
              <a:ext cx="1215017" cy="1037530"/>
            </a:xfrm>
            <a:prstGeom prst="rect">
              <a:avLst/>
            </a:prstGeom>
            <a:noFill/>
            <a:ln>
              <a:noFill/>
            </a:ln>
          </p:spPr>
          <p:txBody>
            <a:bodyPr lIns="91436" tIns="45718" rIns="91436" bIns="4571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r>
                <a:rPr lang="zh-CN" altLang="en-US" sz="4800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</a:t>
              </a:r>
              <a:endPara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" r="46779"/>
          <a:stretch>
            <a:fillRect/>
          </a:stretch>
        </p:blipFill>
        <p:spPr>
          <a:xfrm>
            <a:off x="224858" y="3139695"/>
            <a:ext cx="2806519" cy="1813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圆角矩形 2"/>
          <p:cNvSpPr/>
          <p:nvPr/>
        </p:nvSpPr>
        <p:spPr>
          <a:xfrm>
            <a:off x="659289" y="1913818"/>
            <a:ext cx="1953102" cy="479407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50483" y="1968765"/>
            <a:ext cx="1149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本地存储</a:t>
            </a:r>
            <a:endParaRPr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25017" y="2003530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"/>
          <p:cNvSpPr/>
          <p:nvPr/>
        </p:nvSpPr>
        <p:spPr>
          <a:xfrm>
            <a:off x="3700495" y="1888563"/>
            <a:ext cx="1953102" cy="479407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291689" y="1943510"/>
            <a:ext cx="1149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网盘存储</a:t>
            </a:r>
            <a:endParaRPr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866223" y="1978275"/>
            <a:ext cx="290830" cy="290830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>
            <a:outerShdw blurRad="114300" dist="12700" dir="5400000" algn="ctr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600" b="1" dirty="0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rgbClr val="FF7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3" t="1393" r="-3622" b="-1393"/>
          <a:stretch>
            <a:fillRect/>
          </a:stretch>
        </p:blipFill>
        <p:spPr>
          <a:xfrm>
            <a:off x="3611797" y="3052116"/>
            <a:ext cx="1808646" cy="2735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iconfont-11253-5327619"/>
          <p:cNvSpPr>
            <a:spLocks noChangeAspect="1"/>
          </p:cNvSpPr>
          <p:nvPr/>
        </p:nvSpPr>
        <p:spPr bwMode="auto">
          <a:xfrm rot="5400000">
            <a:off x="1323274" y="2400285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iconfont-11253-5327619"/>
          <p:cNvSpPr>
            <a:spLocks noChangeAspect="1"/>
          </p:cNvSpPr>
          <p:nvPr/>
        </p:nvSpPr>
        <p:spPr bwMode="auto">
          <a:xfrm rot="5400000">
            <a:off x="4331598" y="2412260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767" y="1746402"/>
            <a:ext cx="3498093" cy="4435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iconfont-11253-5327619"/>
          <p:cNvSpPr>
            <a:spLocks noChangeAspect="1"/>
          </p:cNvSpPr>
          <p:nvPr/>
        </p:nvSpPr>
        <p:spPr bwMode="auto">
          <a:xfrm rot="171483">
            <a:off x="5398237" y="3528734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任意多边形 35"/>
          <p:cNvSpPr/>
          <p:nvPr/>
        </p:nvSpPr>
        <p:spPr>
          <a:xfrm rot="5400000" flipV="1">
            <a:off x="8301667" y="2814224"/>
            <a:ext cx="5120008" cy="2299441"/>
          </a:xfrm>
          <a:custGeom>
            <a:avLst/>
            <a:gdLst>
              <a:gd name="connsiteX0" fmla="*/ 897412 w 897412"/>
              <a:gd name="connsiteY0" fmla="*/ 196457 h 1703749"/>
              <a:gd name="connsiteX1" fmla="*/ 897412 w 897412"/>
              <a:gd name="connsiteY1" fmla="*/ 1648047 h 1703749"/>
              <a:gd name="connsiteX2" fmla="*/ 841710 w 897412"/>
              <a:gd name="connsiteY2" fmla="*/ 1703749 h 1703749"/>
              <a:gd name="connsiteX3" fmla="*/ 55702 w 897412"/>
              <a:gd name="connsiteY3" fmla="*/ 1703749 h 1703749"/>
              <a:gd name="connsiteX4" fmla="*/ 0 w 897412"/>
              <a:gd name="connsiteY4" fmla="*/ 1648047 h 1703749"/>
              <a:gd name="connsiteX5" fmla="*/ 0 w 897412"/>
              <a:gd name="connsiteY5" fmla="*/ 196457 h 1703749"/>
              <a:gd name="connsiteX6" fmla="*/ 55702 w 897412"/>
              <a:gd name="connsiteY6" fmla="*/ 140755 h 1703749"/>
              <a:gd name="connsiteX7" fmla="*/ 355192 w 897412"/>
              <a:gd name="connsiteY7" fmla="*/ 140755 h 1703749"/>
              <a:gd name="connsiteX8" fmla="*/ 438845 w 897412"/>
              <a:gd name="connsiteY8" fmla="*/ 0 h 1703749"/>
              <a:gd name="connsiteX9" fmla="*/ 522499 w 897412"/>
              <a:gd name="connsiteY9" fmla="*/ 140755 h 1703749"/>
              <a:gd name="connsiteX10" fmla="*/ 841710 w 897412"/>
              <a:gd name="connsiteY10" fmla="*/ 140755 h 1703749"/>
              <a:gd name="connsiteX11" fmla="*/ 897412 w 897412"/>
              <a:gd name="connsiteY11" fmla="*/ 196457 h 170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7412" h="1703749">
                <a:moveTo>
                  <a:pt x="897412" y="196457"/>
                </a:moveTo>
                <a:lnTo>
                  <a:pt x="897412" y="1648047"/>
                </a:lnTo>
                <a:cubicBezTo>
                  <a:pt x="897412" y="1678810"/>
                  <a:pt x="872473" y="1703749"/>
                  <a:pt x="841710" y="1703749"/>
                </a:cubicBezTo>
                <a:lnTo>
                  <a:pt x="55702" y="1703749"/>
                </a:lnTo>
                <a:cubicBezTo>
                  <a:pt x="24939" y="1703749"/>
                  <a:pt x="0" y="1678810"/>
                  <a:pt x="0" y="1648047"/>
                </a:cubicBezTo>
                <a:lnTo>
                  <a:pt x="0" y="196457"/>
                </a:lnTo>
                <a:cubicBezTo>
                  <a:pt x="0" y="165694"/>
                  <a:pt x="24939" y="140755"/>
                  <a:pt x="55702" y="140755"/>
                </a:cubicBezTo>
                <a:lnTo>
                  <a:pt x="355192" y="140755"/>
                </a:lnTo>
                <a:lnTo>
                  <a:pt x="438845" y="0"/>
                </a:lnTo>
                <a:lnTo>
                  <a:pt x="522499" y="140755"/>
                </a:lnTo>
                <a:lnTo>
                  <a:pt x="841710" y="140755"/>
                </a:lnTo>
                <a:cubicBezTo>
                  <a:pt x="872473" y="140755"/>
                  <a:pt x="897412" y="165694"/>
                  <a:pt x="897412" y="196457"/>
                </a:cubicBezTo>
                <a:close/>
              </a:path>
            </a:pathLst>
          </a:custGeom>
          <a:gradFill flip="none" rotWithShape="1">
            <a:gsLst>
              <a:gs pos="0">
                <a:srgbClr val="FFA53E"/>
              </a:gs>
              <a:gs pos="100000">
                <a:srgbClr val="FF7C1F"/>
              </a:gs>
            </a:gsLst>
            <a:lin ang="0" scaled="0"/>
            <a:tileRect/>
          </a:gradFill>
          <a:ln w="25400">
            <a:solidFill>
              <a:schemeClr val="bg1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1"/>
          <p:cNvSpPr txBox="1"/>
          <p:nvPr/>
        </p:nvSpPr>
        <p:spPr>
          <a:xfrm>
            <a:off x="10080742" y="1568745"/>
            <a:ext cx="1930646" cy="49542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1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、</a:t>
            </a: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pptx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：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能保存常规的图文、音视频；别的电脑也能打开；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  <a:p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2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、</a:t>
            </a:r>
            <a:r>
              <a:rPr lang="en-US" altLang="zh-CN" sz="2400" b="1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ndpx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：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能保存专有的学科工具、虚拟实验、习题模板，需要用</a:t>
            </a: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101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教育</a:t>
            </a: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PPT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打开；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  <a:p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3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、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默认保存后自动上传</a:t>
            </a: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“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我的网盘</a:t>
            </a: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”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。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24" descr="圆角矩形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4200" y="2273300"/>
            <a:ext cx="8672513" cy="194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953" name="文本框 29"/>
          <p:cNvSpPr txBox="1"/>
          <p:nvPr/>
        </p:nvSpPr>
        <p:spPr>
          <a:xfrm>
            <a:off x="1840865" y="2645410"/>
            <a:ext cx="858520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660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授课更高效</a:t>
            </a:r>
            <a:endParaRPr lang="zh-CN" altLang="en-US" sz="6600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77" y="358406"/>
            <a:ext cx="1469807" cy="35596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78980" y="2360930"/>
            <a:ext cx="4770120" cy="4107180"/>
          </a:xfrm>
          <a:prstGeom prst="rect">
            <a:avLst/>
          </a:prstGeom>
          <a:ln>
            <a:solidFill>
              <a:srgbClr val="FF9330"/>
            </a:solidFill>
          </a:ln>
        </p:spPr>
      </p:pic>
      <p:sp>
        <p:nvSpPr>
          <p:cNvPr id="16" name="文本框 15"/>
          <p:cNvSpPr txBox="1"/>
          <p:nvPr/>
        </p:nvSpPr>
        <p:spPr>
          <a:xfrm>
            <a:off x="498475" y="308610"/>
            <a:ext cx="601345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管理授课</a:t>
            </a:r>
            <a:r>
              <a:rPr lang="zh-CN" altLang="en-US" sz="4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</a:t>
            </a:r>
            <a:endParaRPr lang="zh-CN" altLang="en-US" sz="4800" b="1" dirty="0">
              <a:solidFill>
                <a:srgbClr val="FF7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25" y="2721610"/>
            <a:ext cx="2044700" cy="2038350"/>
          </a:xfrm>
          <a:prstGeom prst="rect">
            <a:avLst/>
          </a:prstGeom>
          <a:ln>
            <a:solidFill>
              <a:srgbClr val="FF9330"/>
            </a:solidFill>
          </a:ln>
        </p:spPr>
      </p:pic>
      <p:sp>
        <p:nvSpPr>
          <p:cNvPr id="48" name="圆角矩形 2"/>
          <p:cNvSpPr/>
          <p:nvPr/>
        </p:nvSpPr>
        <p:spPr>
          <a:xfrm>
            <a:off x="785575" y="1632786"/>
            <a:ext cx="2700000" cy="4320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88390" y="1682750"/>
            <a:ext cx="20440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点击左上角用户名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iconfont-11253-5327619"/>
          <p:cNvSpPr>
            <a:spLocks noChangeAspect="1"/>
          </p:cNvSpPr>
          <p:nvPr/>
        </p:nvSpPr>
        <p:spPr bwMode="auto">
          <a:xfrm rot="5400000">
            <a:off x="1764924" y="211925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" name="iconfont-11253-5327619"/>
          <p:cNvSpPr>
            <a:spLocks noChangeAspect="1"/>
          </p:cNvSpPr>
          <p:nvPr/>
        </p:nvSpPr>
        <p:spPr bwMode="auto">
          <a:xfrm>
            <a:off x="3200659" y="325844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" name="圆角矩形 2"/>
          <p:cNvSpPr/>
          <p:nvPr/>
        </p:nvSpPr>
        <p:spPr>
          <a:xfrm>
            <a:off x="7240270" y="1416685"/>
            <a:ext cx="4033520" cy="65786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75525" y="1414145"/>
            <a:ext cx="38131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②若为初次使用，点击【班级管理】，可</a:t>
            </a: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新建班级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r="2561" b="20143"/>
          <a:stretch>
            <a:fillRect/>
          </a:stretch>
        </p:blipFill>
        <p:spPr>
          <a:xfrm>
            <a:off x="4157980" y="2360930"/>
            <a:ext cx="2458085" cy="4107180"/>
          </a:xfrm>
          <a:prstGeom prst="rect">
            <a:avLst/>
          </a:prstGeom>
          <a:ln>
            <a:solidFill>
              <a:srgbClr val="FF9330"/>
            </a:solidFill>
          </a:ln>
        </p:spPr>
      </p:pic>
      <p:sp>
        <p:nvSpPr>
          <p:cNvPr id="9" name="圆角矩形 2"/>
          <p:cNvSpPr/>
          <p:nvPr/>
        </p:nvSpPr>
        <p:spPr>
          <a:xfrm>
            <a:off x="4036775" y="1620086"/>
            <a:ext cx="2700000" cy="4320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27855" y="1667510"/>
            <a:ext cx="21685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②选择授课班级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499110" y="436880"/>
            <a:ext cx="601345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管理班级信息</a:t>
            </a:r>
            <a:endParaRPr lang="zh-CN" altLang="en-US" sz="4800" b="1" dirty="0">
              <a:solidFill>
                <a:srgbClr val="FF7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2"/>
          <p:cNvSpPr/>
          <p:nvPr/>
        </p:nvSpPr>
        <p:spPr>
          <a:xfrm>
            <a:off x="785495" y="1632585"/>
            <a:ext cx="4507230" cy="43180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8050" y="1670685"/>
            <a:ext cx="43846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③点击进入某个班级，可查看和编辑学生信息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iconfont-11253-5327619"/>
          <p:cNvSpPr>
            <a:spLocks noChangeAspect="1"/>
          </p:cNvSpPr>
          <p:nvPr/>
        </p:nvSpPr>
        <p:spPr bwMode="auto">
          <a:xfrm rot="5400000">
            <a:off x="1764924" y="211925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" name="圆角矩形 2"/>
          <p:cNvSpPr/>
          <p:nvPr/>
        </p:nvSpPr>
        <p:spPr>
          <a:xfrm>
            <a:off x="6975475" y="1518920"/>
            <a:ext cx="4033520" cy="657860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10730" y="1516380"/>
            <a:ext cx="38131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④点击【添加学生】，弹出窗口可选添加方式，推荐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批量添加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l="2426" t="1454" r="1882" b="2423"/>
          <a:stretch>
            <a:fillRect/>
          </a:stretch>
        </p:blipFill>
        <p:spPr>
          <a:xfrm>
            <a:off x="7012305" y="2498725"/>
            <a:ext cx="4358005" cy="3653155"/>
          </a:xfrm>
          <a:prstGeom prst="rect">
            <a:avLst/>
          </a:prstGeom>
          <a:ln>
            <a:solidFill>
              <a:srgbClr val="FF933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15" y="2874010"/>
            <a:ext cx="6339840" cy="2291080"/>
          </a:xfrm>
          <a:prstGeom prst="rect">
            <a:avLst/>
          </a:prstGeom>
          <a:ln>
            <a:solidFill>
              <a:srgbClr val="FF9330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3" name="图片 12" hidden="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5" name="图片 14" hidden="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7" name="图片 16" hidden="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sp>
        <p:nvSpPr>
          <p:cNvPr id="27" name="文本框 21"/>
          <p:cNvSpPr txBox="1"/>
          <p:nvPr/>
        </p:nvSpPr>
        <p:spPr>
          <a:xfrm>
            <a:off x="7401851" y="3137672"/>
            <a:ext cx="2687032" cy="267765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打开授课的课件后，点击软件左下角按钮不放开并移动鼠标，可以将按钮拖动到合适的位置。点击播放按钮，即可开始播放课件。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780" y="1927860"/>
            <a:ext cx="6924040" cy="38874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110" y="2748915"/>
            <a:ext cx="3808095" cy="224536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99110" y="436880"/>
            <a:ext cx="601345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一键切换授课模式</a:t>
            </a:r>
            <a:endParaRPr lang="zh-CN" altLang="en-US" sz="4800" b="1" dirty="0">
              <a:solidFill>
                <a:srgbClr val="FF7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2780" y="1323340"/>
            <a:ext cx="1028001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点击左下角的【放映】按钮，即切换到授课模式；或使用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原有的放映功能，也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可进入授课模式。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3" name="图片 12" hidden="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5" name="图片 14" hidden="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pic>
        <p:nvPicPr>
          <p:cNvPr id="17" name="图片 16" hidden="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2851150"/>
            <a:ext cx="977900" cy="1155700"/>
          </a:xfrm>
          <a:prstGeom prst="rect">
            <a:avLst/>
          </a:prstGeom>
        </p:spPr>
      </p:pic>
      <p:sp>
        <p:nvSpPr>
          <p:cNvPr id="27" name="文本框 21"/>
          <p:cNvSpPr txBox="1"/>
          <p:nvPr/>
        </p:nvSpPr>
        <p:spPr>
          <a:xfrm>
            <a:off x="8542693" y="2420210"/>
            <a:ext cx="2296287" cy="230832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可控制课件翻页；点击中间行，可打开该课件的所有略缩图，点击可直接进行跳转。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5"/>
            <a:ext cx="12235180" cy="6857365"/>
          </a:xfrm>
          <a:prstGeom prst="rect">
            <a:avLst/>
          </a:prstGeom>
        </p:spPr>
      </p:pic>
      <p:cxnSp>
        <p:nvCxnSpPr>
          <p:cNvPr id="34" name="直接箭头连接符 33"/>
          <p:cNvCxnSpPr/>
          <p:nvPr/>
        </p:nvCxnSpPr>
        <p:spPr>
          <a:xfrm flipH="1">
            <a:off x="626745" y="5812790"/>
            <a:ext cx="852805" cy="5499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1479550" y="5317490"/>
            <a:ext cx="12274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点击可展开课件列表，可快速切换播放页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10391775" y="5562600"/>
            <a:ext cx="1230630" cy="12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76570" y="5137785"/>
            <a:ext cx="48152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点击悬浮球可展开工具栏，内容依次为【学科工具】、【互动工具】、【箭头】、【画笔】、【橡皮擦】、【返回桌面】、【结束放映】。当用户唤出工具栏后，若5s内没有操作则自动淡化显示。悬浮球可移动到界面</a:t>
            </a:r>
            <a:r>
              <a:rPr lang="zh-CN" altLang="en-US">
                <a:solidFill>
                  <a:srgbClr val="FF0000"/>
                </a:solidFill>
              </a:rPr>
              <a:t>任何位置。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22405" y="1228090"/>
            <a:ext cx="457200" cy="40894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110865" y="250825"/>
            <a:ext cx="601345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授课界面</a:t>
            </a:r>
            <a:endParaRPr lang="zh-CN" altLang="en-US" sz="4800" b="1" dirty="0">
              <a:solidFill>
                <a:srgbClr val="FF7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320040" y="301625"/>
            <a:ext cx="1158430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授课状态下，课件中的学科工具、互动习题等皆可动态演示。</a:t>
            </a:r>
            <a:r>
              <a:rPr lang="zh-CN" alt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也可以即时调用学科工具</a:t>
            </a:r>
            <a:r>
              <a:rPr lang="en-US" altLang="zh-CN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en-US" altLang="zh-CN" sz="2800" b="1" dirty="0">
              <a:solidFill>
                <a:srgbClr val="FF7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470275" y="1858645"/>
            <a:ext cx="638175" cy="4730115"/>
            <a:chOff x="3470346" y="1345476"/>
            <a:chExt cx="638391" cy="505100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0346" y="1345476"/>
              <a:ext cx="638391" cy="50510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6096" y="2783264"/>
              <a:ext cx="206889" cy="393088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087" y="2240156"/>
            <a:ext cx="2568163" cy="3261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矩形: 圆角 9"/>
          <p:cNvSpPr/>
          <p:nvPr/>
        </p:nvSpPr>
        <p:spPr>
          <a:xfrm>
            <a:off x="3470344" y="2025434"/>
            <a:ext cx="638391" cy="6210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iconfont-11253-5327619"/>
          <p:cNvSpPr>
            <a:spLocks noChangeAspect="1"/>
          </p:cNvSpPr>
          <p:nvPr/>
        </p:nvSpPr>
        <p:spPr bwMode="auto">
          <a:xfrm>
            <a:off x="4603839" y="326285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2330" y1="43802" x2="23301" y2="57025"/>
                        <a14:foregroundMark x1="27184" y1="62810" x2="27184" y2="62810"/>
                        <a14:foregroundMark x1="23301" y1="57851" x2="31068" y2="66116"/>
                        <a14:foregroundMark x1="31068" y1="66116" x2="49515" y2="72727"/>
                        <a14:foregroundMark x1="53398" y1="72727" x2="69903" y2="63636"/>
                        <a14:foregroundMark x1="71845" y1="61157" x2="69903" y2="421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" y="2567749"/>
            <a:ext cx="1711960" cy="2011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" name="iconfont-11253-5327619"/>
          <p:cNvSpPr>
            <a:spLocks noChangeAspect="1"/>
          </p:cNvSpPr>
          <p:nvPr/>
        </p:nvSpPr>
        <p:spPr bwMode="auto">
          <a:xfrm>
            <a:off x="2365559" y="3275412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9" name="任意多边形 35"/>
          <p:cNvSpPr/>
          <p:nvPr/>
        </p:nvSpPr>
        <p:spPr>
          <a:xfrm rot="5400000" flipV="1">
            <a:off x="8815070" y="2272665"/>
            <a:ext cx="2750185" cy="2956560"/>
          </a:xfrm>
          <a:custGeom>
            <a:avLst/>
            <a:gdLst>
              <a:gd name="connsiteX0" fmla="*/ 897412 w 897412"/>
              <a:gd name="connsiteY0" fmla="*/ 196457 h 1703749"/>
              <a:gd name="connsiteX1" fmla="*/ 897412 w 897412"/>
              <a:gd name="connsiteY1" fmla="*/ 1648047 h 1703749"/>
              <a:gd name="connsiteX2" fmla="*/ 841710 w 897412"/>
              <a:gd name="connsiteY2" fmla="*/ 1703749 h 1703749"/>
              <a:gd name="connsiteX3" fmla="*/ 55702 w 897412"/>
              <a:gd name="connsiteY3" fmla="*/ 1703749 h 1703749"/>
              <a:gd name="connsiteX4" fmla="*/ 0 w 897412"/>
              <a:gd name="connsiteY4" fmla="*/ 1648047 h 1703749"/>
              <a:gd name="connsiteX5" fmla="*/ 0 w 897412"/>
              <a:gd name="connsiteY5" fmla="*/ 196457 h 1703749"/>
              <a:gd name="connsiteX6" fmla="*/ 55702 w 897412"/>
              <a:gd name="connsiteY6" fmla="*/ 140755 h 1703749"/>
              <a:gd name="connsiteX7" fmla="*/ 355192 w 897412"/>
              <a:gd name="connsiteY7" fmla="*/ 140755 h 1703749"/>
              <a:gd name="connsiteX8" fmla="*/ 438845 w 897412"/>
              <a:gd name="connsiteY8" fmla="*/ 0 h 1703749"/>
              <a:gd name="connsiteX9" fmla="*/ 522499 w 897412"/>
              <a:gd name="connsiteY9" fmla="*/ 140755 h 1703749"/>
              <a:gd name="connsiteX10" fmla="*/ 841710 w 897412"/>
              <a:gd name="connsiteY10" fmla="*/ 140755 h 1703749"/>
              <a:gd name="connsiteX11" fmla="*/ 897412 w 897412"/>
              <a:gd name="connsiteY11" fmla="*/ 196457 h 170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7412" h="1703749">
                <a:moveTo>
                  <a:pt x="897412" y="196457"/>
                </a:moveTo>
                <a:lnTo>
                  <a:pt x="897412" y="1648047"/>
                </a:lnTo>
                <a:cubicBezTo>
                  <a:pt x="897412" y="1678810"/>
                  <a:pt x="872473" y="1703749"/>
                  <a:pt x="841710" y="1703749"/>
                </a:cubicBezTo>
                <a:lnTo>
                  <a:pt x="55702" y="1703749"/>
                </a:lnTo>
                <a:cubicBezTo>
                  <a:pt x="24939" y="1703749"/>
                  <a:pt x="0" y="1678810"/>
                  <a:pt x="0" y="1648047"/>
                </a:cubicBezTo>
                <a:lnTo>
                  <a:pt x="0" y="196457"/>
                </a:lnTo>
                <a:cubicBezTo>
                  <a:pt x="0" y="165694"/>
                  <a:pt x="24939" y="140755"/>
                  <a:pt x="55702" y="140755"/>
                </a:cubicBezTo>
                <a:lnTo>
                  <a:pt x="355192" y="140755"/>
                </a:lnTo>
                <a:lnTo>
                  <a:pt x="438845" y="0"/>
                </a:lnTo>
                <a:lnTo>
                  <a:pt x="522499" y="140755"/>
                </a:lnTo>
                <a:lnTo>
                  <a:pt x="841710" y="140755"/>
                </a:lnTo>
                <a:cubicBezTo>
                  <a:pt x="872473" y="140755"/>
                  <a:pt x="897412" y="165694"/>
                  <a:pt x="897412" y="196457"/>
                </a:cubicBezTo>
                <a:close/>
              </a:path>
            </a:pathLst>
          </a:custGeom>
          <a:gradFill flip="none" rotWithShape="1">
            <a:gsLst>
              <a:gs pos="0">
                <a:srgbClr val="FFA53E"/>
              </a:gs>
              <a:gs pos="100000">
                <a:srgbClr val="FF7C1F"/>
              </a:gs>
            </a:gsLst>
            <a:lin ang="0" scaled="0"/>
            <a:tileRect/>
          </a:gradFill>
          <a:ln w="25400">
            <a:solidFill>
              <a:schemeClr val="bg1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21"/>
          <p:cNvSpPr txBox="1"/>
          <p:nvPr/>
        </p:nvSpPr>
        <p:spPr>
          <a:xfrm>
            <a:off x="9060505" y="2646595"/>
            <a:ext cx="2687032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授课全屏放映模式下，此处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只显示当前学科的工具；如</a:t>
            </a: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“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章节选择</a:t>
            </a: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”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时选择数学，则放映时此处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展示数学学科工具，如是语文，则展示语文学科工具。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" name="圆角矩形 2"/>
          <p:cNvSpPr/>
          <p:nvPr/>
        </p:nvSpPr>
        <p:spPr>
          <a:xfrm>
            <a:off x="147517" y="1798924"/>
            <a:ext cx="2737190" cy="565604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9969" y="1881671"/>
            <a:ext cx="256473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授课工具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学科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工具</a:t>
            </a:r>
            <a:endParaRPr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432435" y="570865"/>
            <a:ext cx="6740351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多元化的</a:t>
            </a:r>
            <a:r>
              <a:rPr lang="zh-CN" alt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互动工具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聚焦学生注意力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310" y="2070600"/>
            <a:ext cx="2613887" cy="3269263"/>
          </a:xfrm>
          <a:prstGeom prst="rect">
            <a:avLst/>
          </a:prstGeom>
        </p:spPr>
      </p:pic>
      <p:sp>
        <p:nvSpPr>
          <p:cNvPr id="11" name="任意多边形 35"/>
          <p:cNvSpPr/>
          <p:nvPr/>
        </p:nvSpPr>
        <p:spPr>
          <a:xfrm rot="5400000" flipV="1">
            <a:off x="8681085" y="2488565"/>
            <a:ext cx="2524760" cy="2956560"/>
          </a:xfrm>
          <a:custGeom>
            <a:avLst/>
            <a:gdLst>
              <a:gd name="connsiteX0" fmla="*/ 897412 w 897412"/>
              <a:gd name="connsiteY0" fmla="*/ 196457 h 1703749"/>
              <a:gd name="connsiteX1" fmla="*/ 897412 w 897412"/>
              <a:gd name="connsiteY1" fmla="*/ 1648047 h 1703749"/>
              <a:gd name="connsiteX2" fmla="*/ 841710 w 897412"/>
              <a:gd name="connsiteY2" fmla="*/ 1703749 h 1703749"/>
              <a:gd name="connsiteX3" fmla="*/ 55702 w 897412"/>
              <a:gd name="connsiteY3" fmla="*/ 1703749 h 1703749"/>
              <a:gd name="connsiteX4" fmla="*/ 0 w 897412"/>
              <a:gd name="connsiteY4" fmla="*/ 1648047 h 1703749"/>
              <a:gd name="connsiteX5" fmla="*/ 0 w 897412"/>
              <a:gd name="connsiteY5" fmla="*/ 196457 h 1703749"/>
              <a:gd name="connsiteX6" fmla="*/ 55702 w 897412"/>
              <a:gd name="connsiteY6" fmla="*/ 140755 h 1703749"/>
              <a:gd name="connsiteX7" fmla="*/ 355192 w 897412"/>
              <a:gd name="connsiteY7" fmla="*/ 140755 h 1703749"/>
              <a:gd name="connsiteX8" fmla="*/ 438845 w 897412"/>
              <a:gd name="connsiteY8" fmla="*/ 0 h 1703749"/>
              <a:gd name="connsiteX9" fmla="*/ 522499 w 897412"/>
              <a:gd name="connsiteY9" fmla="*/ 140755 h 1703749"/>
              <a:gd name="connsiteX10" fmla="*/ 841710 w 897412"/>
              <a:gd name="connsiteY10" fmla="*/ 140755 h 1703749"/>
              <a:gd name="connsiteX11" fmla="*/ 897412 w 897412"/>
              <a:gd name="connsiteY11" fmla="*/ 196457 h 170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7412" h="1703749">
                <a:moveTo>
                  <a:pt x="897412" y="196457"/>
                </a:moveTo>
                <a:lnTo>
                  <a:pt x="897412" y="1648047"/>
                </a:lnTo>
                <a:cubicBezTo>
                  <a:pt x="897412" y="1678810"/>
                  <a:pt x="872473" y="1703749"/>
                  <a:pt x="841710" y="1703749"/>
                </a:cubicBezTo>
                <a:lnTo>
                  <a:pt x="55702" y="1703749"/>
                </a:lnTo>
                <a:cubicBezTo>
                  <a:pt x="24939" y="1703749"/>
                  <a:pt x="0" y="1678810"/>
                  <a:pt x="0" y="1648047"/>
                </a:cubicBezTo>
                <a:lnTo>
                  <a:pt x="0" y="196457"/>
                </a:lnTo>
                <a:cubicBezTo>
                  <a:pt x="0" y="165694"/>
                  <a:pt x="24939" y="140755"/>
                  <a:pt x="55702" y="140755"/>
                </a:cubicBezTo>
                <a:lnTo>
                  <a:pt x="355192" y="140755"/>
                </a:lnTo>
                <a:lnTo>
                  <a:pt x="438845" y="0"/>
                </a:lnTo>
                <a:lnTo>
                  <a:pt x="522499" y="140755"/>
                </a:lnTo>
                <a:lnTo>
                  <a:pt x="841710" y="140755"/>
                </a:lnTo>
                <a:cubicBezTo>
                  <a:pt x="872473" y="140755"/>
                  <a:pt x="897412" y="165694"/>
                  <a:pt x="897412" y="196457"/>
                </a:cubicBezTo>
                <a:close/>
              </a:path>
            </a:pathLst>
          </a:custGeom>
          <a:gradFill flip="none" rotWithShape="1">
            <a:gsLst>
              <a:gs pos="0">
                <a:srgbClr val="FFA53E"/>
              </a:gs>
              <a:gs pos="100000">
                <a:srgbClr val="FF7C1F"/>
              </a:gs>
            </a:gsLst>
            <a:lin ang="0" scaled="0"/>
            <a:tileRect/>
          </a:gradFill>
          <a:ln w="25400">
            <a:solidFill>
              <a:schemeClr val="bg1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1"/>
          <p:cNvSpPr txBox="1"/>
          <p:nvPr/>
        </p:nvSpPr>
        <p:spPr>
          <a:xfrm>
            <a:off x="8734349" y="2927497"/>
            <a:ext cx="2687032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互动工具分为常用工具、课堂活动、表扬鼓励、师生互动四种类型。可帮助老师轻松组织课堂活动，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聚焦学生注意力，活跃课堂气氛。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83414" y="1332917"/>
            <a:ext cx="638391" cy="5051004"/>
            <a:chOff x="3470346" y="1345476"/>
            <a:chExt cx="638391" cy="505100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0346" y="1345476"/>
              <a:ext cx="638391" cy="50510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6096" y="2783264"/>
              <a:ext cx="206889" cy="393088"/>
            </a:xfrm>
            <a:prstGeom prst="rect">
              <a:avLst/>
            </a:prstGeom>
          </p:spPr>
        </p:pic>
      </p:grpSp>
      <p:sp>
        <p:nvSpPr>
          <p:cNvPr id="17" name="矩形: 圆角 16"/>
          <p:cNvSpPr/>
          <p:nvPr/>
        </p:nvSpPr>
        <p:spPr>
          <a:xfrm>
            <a:off x="3483412" y="2083183"/>
            <a:ext cx="638391" cy="6210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1270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iconfont-11253-5327619"/>
          <p:cNvSpPr>
            <a:spLocks noChangeAspect="1"/>
          </p:cNvSpPr>
          <p:nvPr/>
        </p:nvSpPr>
        <p:spPr bwMode="auto">
          <a:xfrm>
            <a:off x="4603839" y="3262853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2330" y1="43802" x2="23301" y2="57025"/>
                        <a14:foregroundMark x1="27184" y1="62810" x2="27184" y2="62810"/>
                        <a14:foregroundMark x1="23301" y1="57851" x2="31068" y2="66116"/>
                        <a14:foregroundMark x1="31068" y1="66116" x2="49515" y2="72727"/>
                        <a14:foregroundMark x1="53398" y1="72727" x2="69903" y2="63636"/>
                        <a14:foregroundMark x1="71845" y1="61157" x2="69903" y2="421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" y="2593149"/>
            <a:ext cx="1711960" cy="2011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iconfont-11253-5327619"/>
          <p:cNvSpPr>
            <a:spLocks noChangeAspect="1"/>
          </p:cNvSpPr>
          <p:nvPr/>
        </p:nvSpPr>
        <p:spPr bwMode="auto">
          <a:xfrm>
            <a:off x="2365559" y="3275412"/>
            <a:ext cx="609685" cy="595566"/>
          </a:xfrm>
          <a:custGeom>
            <a:avLst/>
            <a:gdLst>
              <a:gd name="T0" fmla="*/ 59 w 415"/>
              <a:gd name="T1" fmla="*/ 406 h 406"/>
              <a:gd name="T2" fmla="*/ 25 w 415"/>
              <a:gd name="T3" fmla="*/ 394 h 406"/>
              <a:gd name="T4" fmla="*/ 19 w 415"/>
              <a:gd name="T5" fmla="*/ 318 h 406"/>
              <a:gd name="T6" fmla="*/ 114 w 415"/>
              <a:gd name="T7" fmla="*/ 206 h 406"/>
              <a:gd name="T8" fmla="*/ 19 w 415"/>
              <a:gd name="T9" fmla="*/ 94 h 406"/>
              <a:gd name="T10" fmla="*/ 25 w 415"/>
              <a:gd name="T11" fmla="*/ 19 h 406"/>
              <a:gd name="T12" fmla="*/ 100 w 415"/>
              <a:gd name="T13" fmla="*/ 25 h 406"/>
              <a:gd name="T14" fmla="*/ 225 w 415"/>
              <a:gd name="T15" fmla="*/ 172 h 406"/>
              <a:gd name="T16" fmla="*/ 225 w 415"/>
              <a:gd name="T17" fmla="*/ 241 h 406"/>
              <a:gd name="T18" fmla="*/ 100 w 415"/>
              <a:gd name="T19" fmla="*/ 388 h 406"/>
              <a:gd name="T20" fmla="*/ 59 w 415"/>
              <a:gd name="T21" fmla="*/ 406 h 406"/>
              <a:gd name="T22" fmla="*/ 273 w 415"/>
              <a:gd name="T23" fmla="*/ 388 h 406"/>
              <a:gd name="T24" fmla="*/ 398 w 415"/>
              <a:gd name="T25" fmla="*/ 241 h 406"/>
              <a:gd name="T26" fmla="*/ 398 w 415"/>
              <a:gd name="T27" fmla="*/ 172 h 406"/>
              <a:gd name="T28" fmla="*/ 273 w 415"/>
              <a:gd name="T29" fmla="*/ 25 h 406"/>
              <a:gd name="T30" fmla="*/ 198 w 415"/>
              <a:gd name="T31" fmla="*/ 19 h 406"/>
              <a:gd name="T32" fmla="*/ 192 w 415"/>
              <a:gd name="T33" fmla="*/ 94 h 406"/>
              <a:gd name="T34" fmla="*/ 287 w 415"/>
              <a:gd name="T35" fmla="*/ 206 h 406"/>
              <a:gd name="T36" fmla="*/ 192 w 415"/>
              <a:gd name="T37" fmla="*/ 318 h 406"/>
              <a:gd name="T38" fmla="*/ 198 w 415"/>
              <a:gd name="T39" fmla="*/ 394 h 406"/>
              <a:gd name="T40" fmla="*/ 232 w 415"/>
              <a:gd name="T41" fmla="*/ 406 h 406"/>
              <a:gd name="T42" fmla="*/ 273 w 415"/>
              <a:gd name="T43" fmla="*/ 388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5" h="406">
                <a:moveTo>
                  <a:pt x="59" y="406"/>
                </a:moveTo>
                <a:cubicBezTo>
                  <a:pt x="47" y="406"/>
                  <a:pt x="35" y="402"/>
                  <a:pt x="25" y="394"/>
                </a:cubicBezTo>
                <a:cubicBezTo>
                  <a:pt x="2" y="375"/>
                  <a:pt x="0" y="341"/>
                  <a:pt x="19" y="318"/>
                </a:cubicBezTo>
                <a:lnTo>
                  <a:pt x="114" y="206"/>
                </a:lnTo>
                <a:lnTo>
                  <a:pt x="19" y="94"/>
                </a:lnTo>
                <a:cubicBezTo>
                  <a:pt x="0" y="71"/>
                  <a:pt x="2" y="38"/>
                  <a:pt x="25" y="19"/>
                </a:cubicBezTo>
                <a:cubicBezTo>
                  <a:pt x="47" y="0"/>
                  <a:pt x="81" y="2"/>
                  <a:pt x="100" y="25"/>
                </a:cubicBezTo>
                <a:lnTo>
                  <a:pt x="225" y="172"/>
                </a:lnTo>
                <a:cubicBezTo>
                  <a:pt x="242" y="192"/>
                  <a:pt x="242" y="221"/>
                  <a:pt x="225" y="241"/>
                </a:cubicBezTo>
                <a:lnTo>
                  <a:pt x="100" y="388"/>
                </a:lnTo>
                <a:cubicBezTo>
                  <a:pt x="89" y="400"/>
                  <a:pt x="74" y="406"/>
                  <a:pt x="59" y="406"/>
                </a:cubicBezTo>
                <a:close/>
                <a:moveTo>
                  <a:pt x="273" y="388"/>
                </a:moveTo>
                <a:lnTo>
                  <a:pt x="398" y="241"/>
                </a:lnTo>
                <a:cubicBezTo>
                  <a:pt x="415" y="221"/>
                  <a:pt x="415" y="192"/>
                  <a:pt x="398" y="172"/>
                </a:cubicBezTo>
                <a:lnTo>
                  <a:pt x="273" y="25"/>
                </a:lnTo>
                <a:cubicBezTo>
                  <a:pt x="254" y="2"/>
                  <a:pt x="220" y="0"/>
                  <a:pt x="198" y="19"/>
                </a:cubicBezTo>
                <a:cubicBezTo>
                  <a:pt x="175" y="38"/>
                  <a:pt x="173" y="71"/>
                  <a:pt x="192" y="94"/>
                </a:cubicBezTo>
                <a:lnTo>
                  <a:pt x="287" y="206"/>
                </a:lnTo>
                <a:lnTo>
                  <a:pt x="192" y="318"/>
                </a:lnTo>
                <a:cubicBezTo>
                  <a:pt x="173" y="341"/>
                  <a:pt x="175" y="375"/>
                  <a:pt x="198" y="394"/>
                </a:cubicBezTo>
                <a:cubicBezTo>
                  <a:pt x="208" y="402"/>
                  <a:pt x="220" y="406"/>
                  <a:pt x="232" y="406"/>
                </a:cubicBezTo>
                <a:cubicBezTo>
                  <a:pt x="247" y="406"/>
                  <a:pt x="262" y="400"/>
                  <a:pt x="273" y="38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圆角矩形 2"/>
          <p:cNvSpPr/>
          <p:nvPr/>
        </p:nvSpPr>
        <p:spPr>
          <a:xfrm>
            <a:off x="147517" y="1798924"/>
            <a:ext cx="2737190" cy="565604"/>
          </a:xfrm>
          <a:prstGeom prst="roundRect">
            <a:avLst>
              <a:gd name="adj" fmla="val 50000"/>
            </a:avLst>
          </a:prstGeom>
          <a:solidFill>
            <a:srgbClr val="FF9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9969" y="1881671"/>
            <a:ext cx="2564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授课工具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互动工具</a:t>
            </a:r>
            <a:endParaRPr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五边形 23"/>
          <p:cNvSpPr/>
          <p:nvPr/>
        </p:nvSpPr>
        <p:spPr>
          <a:xfrm rot="20462827">
            <a:off x="-654050" y="2122488"/>
            <a:ext cx="13765213" cy="3357562"/>
          </a:xfrm>
          <a:custGeom>
            <a:avLst/>
            <a:gdLst>
              <a:gd name="connsiteX0" fmla="*/ 15 w 13791714"/>
              <a:gd name="connsiteY0" fmla="*/ 1279902 h 3350836"/>
              <a:gd name="connsiteX1" fmla="*/ 6895857 w 13791714"/>
              <a:gd name="connsiteY1" fmla="*/ 0 h 3350836"/>
              <a:gd name="connsiteX2" fmla="*/ 13791699 w 13791714"/>
              <a:gd name="connsiteY2" fmla="*/ 1279902 h 3350836"/>
              <a:gd name="connsiteX3" fmla="*/ 11157722 w 13791714"/>
              <a:gd name="connsiteY3" fmla="*/ 3350827 h 3350836"/>
              <a:gd name="connsiteX4" fmla="*/ 2633992 w 13791714"/>
              <a:gd name="connsiteY4" fmla="*/ 3350827 h 3350836"/>
              <a:gd name="connsiteX5" fmla="*/ 15 w 13791714"/>
              <a:gd name="connsiteY5" fmla="*/ 1279902 h 3350836"/>
              <a:gd name="connsiteX0-1" fmla="*/ 0 w 13908966"/>
              <a:gd name="connsiteY0-2" fmla="*/ 1234864 h 3305789"/>
              <a:gd name="connsiteX1-3" fmla="*/ 13908966 w 13908966"/>
              <a:gd name="connsiteY1-4" fmla="*/ 0 h 3305789"/>
              <a:gd name="connsiteX2-5" fmla="*/ 13791684 w 13908966"/>
              <a:gd name="connsiteY2-6" fmla="*/ 1234864 h 3305789"/>
              <a:gd name="connsiteX3-7" fmla="*/ 11157707 w 13908966"/>
              <a:gd name="connsiteY3-8" fmla="*/ 3305789 h 3305789"/>
              <a:gd name="connsiteX4-9" fmla="*/ 2633977 w 13908966"/>
              <a:gd name="connsiteY4-10" fmla="*/ 3305789 h 3305789"/>
              <a:gd name="connsiteX5-11" fmla="*/ 0 w 13908966"/>
              <a:gd name="connsiteY5-12" fmla="*/ 1234864 h 3305789"/>
              <a:gd name="connsiteX0-13" fmla="*/ 0 w 13908966"/>
              <a:gd name="connsiteY0-14" fmla="*/ 1234864 h 3336966"/>
              <a:gd name="connsiteX1-15" fmla="*/ 13908966 w 13908966"/>
              <a:gd name="connsiteY1-16" fmla="*/ 0 h 3336966"/>
              <a:gd name="connsiteX2-17" fmla="*/ 12762879 w 13908966"/>
              <a:gd name="connsiteY2-18" fmla="*/ 3336966 h 3336966"/>
              <a:gd name="connsiteX3-19" fmla="*/ 11157707 w 13908966"/>
              <a:gd name="connsiteY3-20" fmla="*/ 3305789 h 3336966"/>
              <a:gd name="connsiteX4-21" fmla="*/ 2633977 w 13908966"/>
              <a:gd name="connsiteY4-22" fmla="*/ 3305789 h 3336966"/>
              <a:gd name="connsiteX5-23" fmla="*/ 0 w 13908966"/>
              <a:gd name="connsiteY5-24" fmla="*/ 1234864 h 3336966"/>
              <a:gd name="connsiteX0-25" fmla="*/ 0 w 13908966"/>
              <a:gd name="connsiteY0-26" fmla="*/ 1234864 h 3492344"/>
              <a:gd name="connsiteX1-27" fmla="*/ 13908966 w 13908966"/>
              <a:gd name="connsiteY1-28" fmla="*/ 0 h 3492344"/>
              <a:gd name="connsiteX2-29" fmla="*/ 12762879 w 13908966"/>
              <a:gd name="connsiteY2-30" fmla="*/ 3336966 h 3492344"/>
              <a:gd name="connsiteX3-31" fmla="*/ 2852696 w 13908966"/>
              <a:gd name="connsiteY3-32" fmla="*/ 3492344 h 3492344"/>
              <a:gd name="connsiteX4-33" fmla="*/ 2633977 w 13908966"/>
              <a:gd name="connsiteY4-34" fmla="*/ 3305789 h 3492344"/>
              <a:gd name="connsiteX5-35" fmla="*/ 0 w 13908966"/>
              <a:gd name="connsiteY5-36" fmla="*/ 1234864 h 3492344"/>
              <a:gd name="connsiteX0-37" fmla="*/ 0 w 12988851"/>
              <a:gd name="connsiteY0-38" fmla="*/ 0 h 3506825"/>
              <a:gd name="connsiteX1-39" fmla="*/ 12988851 w 12988851"/>
              <a:gd name="connsiteY1-40" fmla="*/ 14481 h 3506825"/>
              <a:gd name="connsiteX2-41" fmla="*/ 11842764 w 12988851"/>
              <a:gd name="connsiteY2-42" fmla="*/ 3351447 h 3506825"/>
              <a:gd name="connsiteX3-43" fmla="*/ 1932581 w 12988851"/>
              <a:gd name="connsiteY3-44" fmla="*/ 3506825 h 3506825"/>
              <a:gd name="connsiteX4-45" fmla="*/ 1713862 w 12988851"/>
              <a:gd name="connsiteY4-46" fmla="*/ 3320270 h 3506825"/>
              <a:gd name="connsiteX5-47" fmla="*/ 0 w 12988851"/>
              <a:gd name="connsiteY5-48" fmla="*/ 0 h 3506825"/>
              <a:gd name="connsiteX0-49" fmla="*/ 859952 w 13848803"/>
              <a:gd name="connsiteY0-50" fmla="*/ 0 h 3506825"/>
              <a:gd name="connsiteX1-51" fmla="*/ 13848803 w 13848803"/>
              <a:gd name="connsiteY1-52" fmla="*/ 14481 h 3506825"/>
              <a:gd name="connsiteX2-53" fmla="*/ 12702716 w 13848803"/>
              <a:gd name="connsiteY2-54" fmla="*/ 3351447 h 3506825"/>
              <a:gd name="connsiteX3-55" fmla="*/ 2792533 w 13848803"/>
              <a:gd name="connsiteY3-56" fmla="*/ 3506825 h 3506825"/>
              <a:gd name="connsiteX4-57" fmla="*/ 0 w 13848803"/>
              <a:gd name="connsiteY4-58" fmla="*/ 2681942 h 3506825"/>
              <a:gd name="connsiteX5-59" fmla="*/ 859952 w 13848803"/>
              <a:gd name="connsiteY5-60" fmla="*/ 0 h 3506825"/>
              <a:gd name="connsiteX0-61" fmla="*/ 859952 w 13848803"/>
              <a:gd name="connsiteY0-62" fmla="*/ 0 h 3503974"/>
              <a:gd name="connsiteX1-63" fmla="*/ 13848803 w 13848803"/>
              <a:gd name="connsiteY1-64" fmla="*/ 14481 h 3503974"/>
              <a:gd name="connsiteX2-65" fmla="*/ 12702716 w 13848803"/>
              <a:gd name="connsiteY2-66" fmla="*/ 3351447 h 3503974"/>
              <a:gd name="connsiteX3-67" fmla="*/ 2813865 w 13848803"/>
              <a:gd name="connsiteY3-68" fmla="*/ 3503974 h 3503974"/>
              <a:gd name="connsiteX4-69" fmla="*/ 0 w 13848803"/>
              <a:gd name="connsiteY4-70" fmla="*/ 2681942 h 3503974"/>
              <a:gd name="connsiteX5-71" fmla="*/ 859952 w 13848803"/>
              <a:gd name="connsiteY5-72" fmla="*/ 0 h 3503974"/>
              <a:gd name="connsiteX0-73" fmla="*/ 859952 w 13848803"/>
              <a:gd name="connsiteY0-74" fmla="*/ 0 h 3440249"/>
              <a:gd name="connsiteX1-75" fmla="*/ 13848803 w 13848803"/>
              <a:gd name="connsiteY1-76" fmla="*/ 14481 h 3440249"/>
              <a:gd name="connsiteX2-77" fmla="*/ 12702716 w 13848803"/>
              <a:gd name="connsiteY2-78" fmla="*/ 3351447 h 3440249"/>
              <a:gd name="connsiteX3-79" fmla="*/ 2835749 w 13848803"/>
              <a:gd name="connsiteY3-80" fmla="*/ 3440249 h 3440249"/>
              <a:gd name="connsiteX4-81" fmla="*/ 0 w 13848803"/>
              <a:gd name="connsiteY4-82" fmla="*/ 2681942 h 3440249"/>
              <a:gd name="connsiteX5-83" fmla="*/ 859952 w 13848803"/>
              <a:gd name="connsiteY5-84" fmla="*/ 0 h 3440249"/>
              <a:gd name="connsiteX0-85" fmla="*/ 859952 w 13848803"/>
              <a:gd name="connsiteY0-86" fmla="*/ 0 h 3379201"/>
              <a:gd name="connsiteX1-87" fmla="*/ 13848803 w 13848803"/>
              <a:gd name="connsiteY1-88" fmla="*/ 14481 h 3379201"/>
              <a:gd name="connsiteX2-89" fmla="*/ 12702716 w 13848803"/>
              <a:gd name="connsiteY2-90" fmla="*/ 3351447 h 3379201"/>
              <a:gd name="connsiteX3-91" fmla="*/ 2480165 w 13848803"/>
              <a:gd name="connsiteY3-92" fmla="*/ 3379201 h 3379201"/>
              <a:gd name="connsiteX4-93" fmla="*/ 0 w 13848803"/>
              <a:gd name="connsiteY4-94" fmla="*/ 2681942 h 3379201"/>
              <a:gd name="connsiteX5-95" fmla="*/ 859952 w 13848803"/>
              <a:gd name="connsiteY5-96" fmla="*/ 0 h 3379201"/>
              <a:gd name="connsiteX0-97" fmla="*/ 859952 w 13848803"/>
              <a:gd name="connsiteY0-98" fmla="*/ 0 h 3351447"/>
              <a:gd name="connsiteX1-99" fmla="*/ 13848803 w 13848803"/>
              <a:gd name="connsiteY1-100" fmla="*/ 14481 h 3351447"/>
              <a:gd name="connsiteX2-101" fmla="*/ 12702716 w 13848803"/>
              <a:gd name="connsiteY2-102" fmla="*/ 3351447 h 3351447"/>
              <a:gd name="connsiteX3-103" fmla="*/ 2475013 w 13848803"/>
              <a:gd name="connsiteY3-104" fmla="*/ 3275662 h 3351447"/>
              <a:gd name="connsiteX4-105" fmla="*/ 0 w 13848803"/>
              <a:gd name="connsiteY4-106" fmla="*/ 2681942 h 3351447"/>
              <a:gd name="connsiteX5-107" fmla="*/ 859952 w 13848803"/>
              <a:gd name="connsiteY5-108" fmla="*/ 0 h 3351447"/>
              <a:gd name="connsiteX0-109" fmla="*/ 859952 w 13848803"/>
              <a:gd name="connsiteY0-110" fmla="*/ 0 h 3358142"/>
              <a:gd name="connsiteX1-111" fmla="*/ 13848803 w 13848803"/>
              <a:gd name="connsiteY1-112" fmla="*/ 14481 h 3358142"/>
              <a:gd name="connsiteX2-113" fmla="*/ 12702716 w 13848803"/>
              <a:gd name="connsiteY2-114" fmla="*/ 3351447 h 3358142"/>
              <a:gd name="connsiteX3-115" fmla="*/ 2507750 w 13848803"/>
              <a:gd name="connsiteY3-116" fmla="*/ 3358142 h 3358142"/>
              <a:gd name="connsiteX4-117" fmla="*/ 0 w 13848803"/>
              <a:gd name="connsiteY4-118" fmla="*/ 2681942 h 3358142"/>
              <a:gd name="connsiteX5-119" fmla="*/ 859952 w 13848803"/>
              <a:gd name="connsiteY5-120" fmla="*/ 0 h 3358142"/>
              <a:gd name="connsiteX0-121" fmla="*/ 835203 w 13824054"/>
              <a:gd name="connsiteY0-122" fmla="*/ 0 h 3358142"/>
              <a:gd name="connsiteX1-123" fmla="*/ 13824054 w 13824054"/>
              <a:gd name="connsiteY1-124" fmla="*/ 14481 h 3358142"/>
              <a:gd name="connsiteX2-125" fmla="*/ 12677967 w 13824054"/>
              <a:gd name="connsiteY2-126" fmla="*/ 3351447 h 3358142"/>
              <a:gd name="connsiteX3-127" fmla="*/ 2483001 w 13824054"/>
              <a:gd name="connsiteY3-128" fmla="*/ 3358142 h 3358142"/>
              <a:gd name="connsiteX4-129" fmla="*/ 0 w 13824054"/>
              <a:gd name="connsiteY4-130" fmla="*/ 2609873 h 3358142"/>
              <a:gd name="connsiteX5-131" fmla="*/ 835203 w 13824054"/>
              <a:gd name="connsiteY5-132" fmla="*/ 0 h 3358142"/>
              <a:gd name="connsiteX0-133" fmla="*/ 915522 w 13824054"/>
              <a:gd name="connsiteY0-134" fmla="*/ 0 h 3357416"/>
              <a:gd name="connsiteX1-135" fmla="*/ 13824054 w 13824054"/>
              <a:gd name="connsiteY1-136" fmla="*/ 13755 h 3357416"/>
              <a:gd name="connsiteX2-137" fmla="*/ 12677967 w 13824054"/>
              <a:gd name="connsiteY2-138" fmla="*/ 3350721 h 3357416"/>
              <a:gd name="connsiteX3-139" fmla="*/ 2483001 w 13824054"/>
              <a:gd name="connsiteY3-140" fmla="*/ 3357416 h 3357416"/>
              <a:gd name="connsiteX4-141" fmla="*/ 0 w 13824054"/>
              <a:gd name="connsiteY4-142" fmla="*/ 2609147 h 3357416"/>
              <a:gd name="connsiteX5-143" fmla="*/ 915522 w 13824054"/>
              <a:gd name="connsiteY5-144" fmla="*/ 0 h 3357416"/>
              <a:gd name="connsiteX0-145" fmla="*/ 875000 w 13783532"/>
              <a:gd name="connsiteY0-146" fmla="*/ 0 h 3357416"/>
              <a:gd name="connsiteX1-147" fmla="*/ 13783532 w 13783532"/>
              <a:gd name="connsiteY1-148" fmla="*/ 13755 h 3357416"/>
              <a:gd name="connsiteX2-149" fmla="*/ 12637445 w 13783532"/>
              <a:gd name="connsiteY2-150" fmla="*/ 3350721 h 3357416"/>
              <a:gd name="connsiteX3-151" fmla="*/ 2442479 w 13783532"/>
              <a:gd name="connsiteY3-152" fmla="*/ 3357416 h 3357416"/>
              <a:gd name="connsiteX4-153" fmla="*/ 0 w 13783532"/>
              <a:gd name="connsiteY4-154" fmla="*/ 2569351 h 3357416"/>
              <a:gd name="connsiteX5-155" fmla="*/ 875000 w 13783532"/>
              <a:gd name="connsiteY5-156" fmla="*/ 0 h 3357416"/>
              <a:gd name="connsiteX0-157" fmla="*/ 634655 w 13543187"/>
              <a:gd name="connsiteY0-158" fmla="*/ 0 h 3357416"/>
              <a:gd name="connsiteX1-159" fmla="*/ 13543187 w 13543187"/>
              <a:gd name="connsiteY1-160" fmla="*/ 13755 h 3357416"/>
              <a:gd name="connsiteX2-161" fmla="*/ 12397100 w 13543187"/>
              <a:gd name="connsiteY2-162" fmla="*/ 3350721 h 3357416"/>
              <a:gd name="connsiteX3-163" fmla="*/ 2202134 w 13543187"/>
              <a:gd name="connsiteY3-164" fmla="*/ 3357416 h 3357416"/>
              <a:gd name="connsiteX4-165" fmla="*/ 0 w 13543187"/>
              <a:gd name="connsiteY4-166" fmla="*/ 2416898 h 3357416"/>
              <a:gd name="connsiteX5-167" fmla="*/ 634655 w 13543187"/>
              <a:gd name="connsiteY5-168" fmla="*/ 0 h 3357416"/>
              <a:gd name="connsiteX0-169" fmla="*/ 856620 w 13765152"/>
              <a:gd name="connsiteY0-170" fmla="*/ 0 h 3357416"/>
              <a:gd name="connsiteX1-171" fmla="*/ 13765152 w 13765152"/>
              <a:gd name="connsiteY1-172" fmla="*/ 13755 h 3357416"/>
              <a:gd name="connsiteX2-173" fmla="*/ 12619065 w 13765152"/>
              <a:gd name="connsiteY2-174" fmla="*/ 3350721 h 3357416"/>
              <a:gd name="connsiteX3-175" fmla="*/ 2424099 w 13765152"/>
              <a:gd name="connsiteY3-176" fmla="*/ 3357416 h 3357416"/>
              <a:gd name="connsiteX4-177" fmla="*/ 0 w 13765152"/>
              <a:gd name="connsiteY4-178" fmla="*/ 2535379 h 3357416"/>
              <a:gd name="connsiteX5-179" fmla="*/ 856620 w 13765152"/>
              <a:gd name="connsiteY5-180" fmla="*/ 0 h 33574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3765152" h="3357416">
                <a:moveTo>
                  <a:pt x="856620" y="0"/>
                </a:moveTo>
                <a:lnTo>
                  <a:pt x="13765152" y="13755"/>
                </a:lnTo>
                <a:lnTo>
                  <a:pt x="12619065" y="3350721"/>
                </a:lnTo>
                <a:lnTo>
                  <a:pt x="2424099" y="3357416"/>
                </a:lnTo>
                <a:lnTo>
                  <a:pt x="0" y="2535379"/>
                </a:lnTo>
                <a:lnTo>
                  <a:pt x="856620" y="0"/>
                </a:lnTo>
                <a:close/>
              </a:path>
            </a:pathLst>
          </a:custGeom>
          <a:gradFill>
            <a:gsLst>
              <a:gs pos="0">
                <a:srgbClr val="FFFEFA"/>
              </a:gs>
              <a:gs pos="100000">
                <a:srgbClr val="FFEDE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31" name="任意多边形: 形状 55"/>
          <p:cNvSpPr/>
          <p:nvPr/>
        </p:nvSpPr>
        <p:spPr>
          <a:xfrm>
            <a:off x="-1739900" y="4438650"/>
            <a:ext cx="7451725" cy="2774950"/>
          </a:xfrm>
          <a:custGeom>
            <a:avLst/>
            <a:gdLst>
              <a:gd name="connsiteX0" fmla="*/ 0 w 7452118"/>
              <a:gd name="connsiteY0" fmla="*/ 0 h 2773930"/>
              <a:gd name="connsiteX1" fmla="*/ 4518 w 7452118"/>
              <a:gd name="connsiteY1" fmla="*/ 5242 h 2773930"/>
              <a:gd name="connsiteX2" fmla="*/ 6884871 w 7452118"/>
              <a:gd name="connsiteY2" fmla="*/ 2464051 h 2773930"/>
              <a:gd name="connsiteX3" fmla="*/ 7452118 w 7452118"/>
              <a:gd name="connsiteY3" fmla="*/ 2474860 h 2773930"/>
              <a:gd name="connsiteX4" fmla="*/ 7452118 w 7452118"/>
              <a:gd name="connsiteY4" fmla="*/ 2773930 h 2773930"/>
              <a:gd name="connsiteX5" fmla="*/ 0 w 7452118"/>
              <a:gd name="connsiteY5" fmla="*/ 2773930 h 277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52118" h="2773930">
                <a:moveTo>
                  <a:pt x="0" y="0"/>
                </a:moveTo>
                <a:lnTo>
                  <a:pt x="4518" y="5242"/>
                </a:lnTo>
                <a:cubicBezTo>
                  <a:pt x="1263220" y="1375650"/>
                  <a:pt x="3847597" y="2347876"/>
                  <a:pt x="6884871" y="2464051"/>
                </a:cubicBezTo>
                <a:lnTo>
                  <a:pt x="7452118" y="2474860"/>
                </a:lnTo>
                <a:lnTo>
                  <a:pt x="7452118" y="2773930"/>
                </a:lnTo>
                <a:lnTo>
                  <a:pt x="0" y="2773930"/>
                </a:ln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6" name="鼓励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71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1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432435" y="570865"/>
            <a:ext cx="5807075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拖拽模式</a:t>
            </a:r>
            <a:r>
              <a:rPr lang="en-US" sz="2800" b="1" dirty="0">
                <a:solidFill>
                  <a:srgbClr val="FF7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授课界面更加“随心所欲”</a:t>
            </a:r>
            <a:endParaRPr lang="en-US" altLang="zh-CN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1800" y="1168400"/>
            <a:ext cx="944880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箭头按钮，可切换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普通模式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拖曳模式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拖曳模式</a:t>
            </a:r>
            <a:r>
              <a:rPr lang="en-US" altLang="zh-CN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支持放映态下对PPT中的图片、图形、文本框自由地拖拽、旋转、放大。</a:t>
            </a:r>
            <a:endParaRPr lang="zh-CN" altLang="en-US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86186" y="1248229"/>
            <a:ext cx="2602228" cy="5051004"/>
            <a:chOff x="8886186" y="1531192"/>
            <a:chExt cx="2602228" cy="505100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0023" y="1531192"/>
              <a:ext cx="638391" cy="505100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5773" y="2950926"/>
              <a:ext cx="206889" cy="393088"/>
            </a:xfrm>
            <a:prstGeom prst="rect">
              <a:avLst/>
            </a:prstGeom>
          </p:spPr>
        </p:pic>
        <p:sp>
          <p:nvSpPr>
            <p:cNvPr id="11" name="等腰三角形 10"/>
            <p:cNvSpPr/>
            <p:nvPr/>
          </p:nvSpPr>
          <p:spPr>
            <a:xfrm rot="5400000">
              <a:off x="10491308" y="3002431"/>
              <a:ext cx="576004" cy="290080"/>
            </a:xfrm>
            <a:prstGeom prst="triangle">
              <a:avLst>
                <a:gd name="adj" fmla="val 48767"/>
              </a:avLst>
            </a:prstGeom>
            <a:gradFill>
              <a:gsLst>
                <a:gs pos="89000">
                  <a:srgbClr val="FF7C1F">
                    <a:alpha val="0"/>
                  </a:srgbClr>
                </a:gs>
                <a:gs pos="0">
                  <a:srgbClr val="FF7C1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886186" y="2675289"/>
              <a:ext cx="1893123" cy="2049111"/>
              <a:chOff x="8644322" y="2662589"/>
              <a:chExt cx="2134988" cy="2310905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44322" y="2662589"/>
                <a:ext cx="2134988" cy="2310905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44856" y="3854800"/>
                <a:ext cx="1538000" cy="416541"/>
              </a:xfrm>
              <a:prstGeom prst="rect">
                <a:avLst/>
              </a:prstGeom>
            </p:spPr>
          </p:pic>
        </p:grpSp>
        <p:sp>
          <p:nvSpPr>
            <p:cNvPr id="15" name="椭圆 14"/>
            <p:cNvSpPr/>
            <p:nvPr/>
          </p:nvSpPr>
          <p:spPr>
            <a:xfrm>
              <a:off x="10887888" y="2863183"/>
              <a:ext cx="550256" cy="550256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F7C1F">
                      <a:alpha val="52000"/>
                    </a:srgbClr>
                  </a:gs>
                  <a:gs pos="100000">
                    <a:srgbClr val="FF7C1F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: 圆角 15"/>
          <p:cNvSpPr/>
          <p:nvPr/>
        </p:nvSpPr>
        <p:spPr>
          <a:xfrm>
            <a:off x="533400" y="2082800"/>
            <a:ext cx="2709388" cy="3606800"/>
          </a:xfrm>
          <a:prstGeom prst="roundRect">
            <a:avLst>
              <a:gd name="adj" fmla="val 3606"/>
            </a:avLst>
          </a:prstGeom>
          <a:solidFill>
            <a:schemeClr val="bg1">
              <a:alpha val="62000"/>
            </a:schemeClr>
          </a:solidFill>
          <a:ln>
            <a:solidFill>
              <a:srgbClr val="FF7C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/>
          <p:cNvSpPr/>
          <p:nvPr/>
        </p:nvSpPr>
        <p:spPr>
          <a:xfrm>
            <a:off x="3356043" y="2082800"/>
            <a:ext cx="2709388" cy="3606800"/>
          </a:xfrm>
          <a:prstGeom prst="roundRect">
            <a:avLst>
              <a:gd name="adj" fmla="val 3606"/>
            </a:avLst>
          </a:prstGeom>
          <a:solidFill>
            <a:schemeClr val="bg1">
              <a:alpha val="62000"/>
            </a:schemeClr>
          </a:solidFill>
          <a:ln>
            <a:solidFill>
              <a:srgbClr val="FF7C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/>
          <p:cNvSpPr/>
          <p:nvPr/>
        </p:nvSpPr>
        <p:spPr>
          <a:xfrm>
            <a:off x="6176797" y="2082800"/>
            <a:ext cx="2709388" cy="3606800"/>
          </a:xfrm>
          <a:prstGeom prst="roundRect">
            <a:avLst>
              <a:gd name="adj" fmla="val 3606"/>
            </a:avLst>
          </a:prstGeom>
          <a:solidFill>
            <a:schemeClr val="bg1">
              <a:alpha val="62000"/>
            </a:schemeClr>
          </a:solidFill>
          <a:ln>
            <a:solidFill>
              <a:srgbClr val="FF7C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>
            <a:off x="1782886" y="3039334"/>
            <a:ext cx="752396" cy="648617"/>
          </a:xfrm>
          <a:prstGeom prst="triangle">
            <a:avLst/>
          </a:prstGeom>
          <a:solidFill>
            <a:srgbClr val="FF7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25" y="3395164"/>
            <a:ext cx="1107697" cy="1329236"/>
          </a:xfrm>
          <a:prstGeom prst="rect">
            <a:avLst/>
          </a:prstGeom>
        </p:spPr>
      </p:pic>
      <p:sp>
        <p:nvSpPr>
          <p:cNvPr id="38" name="等腰三角形 37"/>
          <p:cNvSpPr/>
          <p:nvPr/>
        </p:nvSpPr>
        <p:spPr>
          <a:xfrm>
            <a:off x="723538" y="3924470"/>
            <a:ext cx="752396" cy="648617"/>
          </a:xfrm>
          <a:prstGeom prst="triangle">
            <a:avLst/>
          </a:prstGeom>
          <a:solidFill>
            <a:srgbClr val="FF7C1F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55491" y="4272769"/>
            <a:ext cx="984971" cy="1328057"/>
          </a:xfrm>
          <a:prstGeom prst="rect">
            <a:avLst/>
          </a:prstGeom>
          <a:blipFill dpi="0" rotWithShape="1">
            <a:blip r:embed="rId5">
              <a:alphaModFix amt="3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箭头: 右 41"/>
          <p:cNvSpPr/>
          <p:nvPr/>
        </p:nvSpPr>
        <p:spPr>
          <a:xfrm rot="19127891">
            <a:off x="1292378" y="3868295"/>
            <a:ext cx="743303" cy="264180"/>
          </a:xfrm>
          <a:prstGeom prst="rightArrow">
            <a:avLst>
              <a:gd name="adj1" fmla="val 50000"/>
              <a:gd name="adj2" fmla="val 57211"/>
            </a:avLst>
          </a:prstGeom>
          <a:gradFill>
            <a:gsLst>
              <a:gs pos="10000">
                <a:schemeClr val="tx1">
                  <a:alpha val="0"/>
                </a:schemeClr>
              </a:gs>
              <a:gs pos="100000">
                <a:schemeClr val="tx1">
                  <a:alpha val="34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</p:txBody>
      </p:sp>
      <p:sp>
        <p:nvSpPr>
          <p:cNvPr id="43" name="文本框 42"/>
          <p:cNvSpPr txBox="1"/>
          <p:nvPr/>
        </p:nvSpPr>
        <p:spPr>
          <a:xfrm>
            <a:off x="1499258" y="2250705"/>
            <a:ext cx="1051877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拖拽</a:t>
            </a:r>
            <a:endParaRPr lang="en-US" altLang="zh-CN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260756" y="2250705"/>
            <a:ext cx="1051877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缩放</a:t>
            </a:r>
            <a:endParaRPr lang="en-US" altLang="zh-CN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3402935" y="3333873"/>
            <a:ext cx="1874229" cy="1264548"/>
            <a:chOff x="3786658" y="3563601"/>
            <a:chExt cx="2094910" cy="1413442"/>
          </a:xfrm>
        </p:grpSpPr>
        <p:sp>
          <p:nvSpPr>
            <p:cNvPr id="54" name="平行四边形 53"/>
            <p:cNvSpPr/>
            <p:nvPr/>
          </p:nvSpPr>
          <p:spPr>
            <a:xfrm>
              <a:off x="3828859" y="3601799"/>
              <a:ext cx="2044436" cy="1337046"/>
            </a:xfrm>
            <a:prstGeom prst="parallelogram">
              <a:avLst>
                <a:gd name="adj" fmla="val 46130"/>
              </a:avLst>
            </a:prstGeom>
            <a:solidFill>
              <a:srgbClr val="92C56E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矩形 54"/>
            <p:cNvSpPr/>
            <p:nvPr/>
          </p:nvSpPr>
          <p:spPr>
            <a:xfrm>
              <a:off x="3828859" y="3606694"/>
              <a:ext cx="2017352" cy="133215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3826904" y="4432822"/>
              <a:ext cx="770613" cy="503975"/>
            </a:xfrm>
            <a:prstGeom prst="parallelogram">
              <a:avLst>
                <a:gd name="adj" fmla="val 46130"/>
              </a:avLst>
            </a:prstGeom>
            <a:solidFill>
              <a:srgbClr val="92C5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3826904" y="4427926"/>
              <a:ext cx="770613" cy="50887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786658" y="4896551"/>
              <a:ext cx="80492" cy="804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86658" y="4387680"/>
              <a:ext cx="80492" cy="804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4552382" y="4896551"/>
              <a:ext cx="80492" cy="804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4552382" y="4387680"/>
              <a:ext cx="80492" cy="804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3786658" y="3563601"/>
              <a:ext cx="80492" cy="804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5801076" y="3563601"/>
              <a:ext cx="80492" cy="804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5801076" y="4896551"/>
              <a:ext cx="80492" cy="804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22"/>
          <a:stretch>
            <a:fillRect/>
          </a:stretch>
        </p:blipFill>
        <p:spPr>
          <a:xfrm>
            <a:off x="4082717" y="4071142"/>
            <a:ext cx="1222034" cy="1329236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5117763" y="3368047"/>
            <a:ext cx="984971" cy="1328057"/>
          </a:xfrm>
          <a:prstGeom prst="rect">
            <a:avLst/>
          </a:prstGeom>
          <a:blipFill dpi="0" rotWithShape="1">
            <a:blip r:embed="rId5">
              <a:alphaModFix amt="3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1" name="文本框 70"/>
          <p:cNvSpPr txBox="1"/>
          <p:nvPr/>
        </p:nvSpPr>
        <p:spPr>
          <a:xfrm>
            <a:off x="7005552" y="2250705"/>
            <a:ext cx="1051877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旋转</a:t>
            </a:r>
            <a:endParaRPr lang="en-US" altLang="zh-CN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6778819" y="2936959"/>
            <a:ext cx="1383795" cy="1551044"/>
            <a:chOff x="6778819" y="2936959"/>
            <a:chExt cx="1383795" cy="1551044"/>
          </a:xfrm>
        </p:grpSpPr>
        <p:sp>
          <p:nvSpPr>
            <p:cNvPr id="67" name="等腰三角形 66"/>
            <p:cNvSpPr/>
            <p:nvPr/>
          </p:nvSpPr>
          <p:spPr>
            <a:xfrm>
              <a:off x="6815260" y="3320403"/>
              <a:ext cx="1312650" cy="1131594"/>
            </a:xfrm>
            <a:prstGeom prst="triangle">
              <a:avLst/>
            </a:prstGeom>
            <a:solidFill>
              <a:srgbClr val="FF7C1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0800000">
              <a:off x="6815260" y="3320403"/>
              <a:ext cx="1312650" cy="1131594"/>
            </a:xfrm>
            <a:prstGeom prst="triangle">
              <a:avLst/>
            </a:prstGeom>
            <a:solidFill>
              <a:srgbClr val="FF7C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815259" y="3320403"/>
              <a:ext cx="1312650" cy="113159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6778819" y="3282554"/>
              <a:ext cx="72013" cy="720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6778819" y="4415990"/>
              <a:ext cx="72013" cy="720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8090601" y="3282554"/>
              <a:ext cx="72013" cy="720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90601" y="4415990"/>
              <a:ext cx="72013" cy="720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7470913" y="3193021"/>
              <a:ext cx="672" cy="125001"/>
            </a:xfrm>
            <a:prstGeom prst="line">
              <a:avLst/>
            </a:prstGeom>
            <a:ln>
              <a:solidFill>
                <a:srgbClr val="3F3F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箭头: 环形 77"/>
            <p:cNvSpPr/>
            <p:nvPr/>
          </p:nvSpPr>
          <p:spPr>
            <a:xfrm>
              <a:off x="7329399" y="2936959"/>
              <a:ext cx="302079" cy="302079"/>
            </a:xfrm>
            <a:prstGeom prst="circularArrow">
              <a:avLst>
                <a:gd name="adj1" fmla="val 11802"/>
                <a:gd name="adj2" fmla="val 1516830"/>
                <a:gd name="adj3" fmla="val 20205936"/>
                <a:gd name="adj4" fmla="val 4936959"/>
                <a:gd name="adj5" fmla="val 14752"/>
              </a:avLst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 rot="19829667">
            <a:off x="7702974" y="2767343"/>
            <a:ext cx="984971" cy="1328057"/>
          </a:xfrm>
          <a:prstGeom prst="rect">
            <a:avLst/>
          </a:prstGeom>
          <a:blipFill dpi="0" rotWithShape="1">
            <a:blip r:embed="rId5">
              <a:alphaModFix amt="3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322"/>
          <a:stretch>
            <a:fillRect/>
          </a:stretch>
        </p:blipFill>
        <p:spPr>
          <a:xfrm>
            <a:off x="7446412" y="4444286"/>
            <a:ext cx="1222034" cy="1329236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533400" y="579734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*该功能目前仅支持office PPT环境下使用</a:t>
            </a:r>
            <a:endParaRPr lang="zh-CN" altLang="en-US" sz="12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52" y="2311171"/>
            <a:ext cx="309509" cy="3061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65" y="2349839"/>
            <a:ext cx="248953" cy="2455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54" y="2343944"/>
            <a:ext cx="308232" cy="25904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847" y="-1"/>
            <a:ext cx="6741153" cy="6858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32435" y="570865"/>
            <a:ext cx="838263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101教育PPT手机端</a:t>
            </a:r>
            <a:r>
              <a:rPr lang="en-US" altLang="zh-CN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移动授课，自由自在</a:t>
            </a:r>
            <a:endParaRPr lang="zh-CN" altLang="en-US" sz="2800" b="1" dirty="0">
              <a:solidFill>
                <a:srgbClr val="FF7D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8635" y="1136650"/>
            <a:ext cx="916495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大小屏同画面，灵活跳页、多元授课工具、有网即可互连，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这么好用，快来试试</a:t>
            </a: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吧！</a:t>
            </a:r>
            <a:endParaRPr lang="en-US" altLang="zh-CN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739077" y="5522061"/>
            <a:ext cx="599208" cy="599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63521" y="6136532"/>
            <a:ext cx="569387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放大镜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/>
          <p:nvPr/>
        </p:nvPicPr>
        <p:blipFill>
          <a:blip r:embed="rId2"/>
          <a:stretch>
            <a:fillRect/>
          </a:stretch>
        </p:blipFill>
        <p:spPr>
          <a:xfrm>
            <a:off x="7819786" y="5575506"/>
            <a:ext cx="475250" cy="475250"/>
          </a:xfrm>
          <a:prstGeom prst="rect">
            <a:avLst/>
          </a:prstGeom>
          <a:ln>
            <a:noFill/>
          </a:ln>
        </p:spPr>
      </p:pic>
      <p:sp>
        <p:nvSpPr>
          <p:cNvPr id="51" name="椭圆 50"/>
          <p:cNvSpPr/>
          <p:nvPr/>
        </p:nvSpPr>
        <p:spPr>
          <a:xfrm>
            <a:off x="9827463" y="5522054"/>
            <a:ext cx="599208" cy="599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851906" y="6136525"/>
            <a:ext cx="569387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聚光灯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50" name="图片 49"/>
          <p:cNvPicPr/>
          <p:nvPr/>
        </p:nvPicPr>
        <p:blipFill>
          <a:blip r:embed="rId3"/>
          <a:stretch>
            <a:fillRect/>
          </a:stretch>
        </p:blipFill>
        <p:spPr>
          <a:xfrm>
            <a:off x="9904983" y="5606162"/>
            <a:ext cx="463231" cy="463230"/>
          </a:xfrm>
          <a:prstGeom prst="rect">
            <a:avLst/>
          </a:prstGeom>
          <a:ln>
            <a:noFill/>
          </a:ln>
        </p:spPr>
      </p:pic>
      <p:sp>
        <p:nvSpPr>
          <p:cNvPr id="58" name="椭圆 57"/>
          <p:cNvSpPr/>
          <p:nvPr/>
        </p:nvSpPr>
        <p:spPr>
          <a:xfrm>
            <a:off x="10822450" y="5522061"/>
            <a:ext cx="599207" cy="599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0911014" y="6136531"/>
            <a:ext cx="441146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黑板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2655" y="5579689"/>
            <a:ext cx="475503" cy="475503"/>
          </a:xfrm>
          <a:prstGeom prst="rect">
            <a:avLst/>
          </a:prstGeom>
          <a:ln>
            <a:noFill/>
          </a:ln>
        </p:spPr>
      </p:pic>
      <p:sp>
        <p:nvSpPr>
          <p:cNvPr id="69" name="椭圆 68"/>
          <p:cNvSpPr/>
          <p:nvPr/>
        </p:nvSpPr>
        <p:spPr>
          <a:xfrm>
            <a:off x="5650694" y="5522062"/>
            <a:ext cx="599207" cy="599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739261" y="6136532"/>
            <a:ext cx="441146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画笔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8420" y="5570220"/>
            <a:ext cx="483738" cy="483738"/>
          </a:xfrm>
          <a:prstGeom prst="rect">
            <a:avLst/>
          </a:prstGeom>
          <a:ln>
            <a:noFill/>
          </a:ln>
        </p:spPr>
      </p:pic>
      <p:sp>
        <p:nvSpPr>
          <p:cNvPr id="79" name="椭圆 78"/>
          <p:cNvSpPr/>
          <p:nvPr/>
        </p:nvSpPr>
        <p:spPr>
          <a:xfrm>
            <a:off x="6685353" y="5522052"/>
            <a:ext cx="599207" cy="599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645676" y="6136523"/>
            <a:ext cx="697627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随机点名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16" name="图片 15"/>
          <p:cNvPicPr/>
          <p:nvPr/>
        </p:nvPicPr>
        <p:blipFill>
          <a:blip r:embed="rId6"/>
          <a:stretch>
            <a:fillRect/>
          </a:stretch>
        </p:blipFill>
        <p:spPr>
          <a:xfrm>
            <a:off x="6754958" y="5580236"/>
            <a:ext cx="460001" cy="460001"/>
          </a:xfrm>
          <a:prstGeom prst="rect">
            <a:avLst/>
          </a:prstGeom>
          <a:ln>
            <a:noFill/>
          </a:ln>
        </p:spPr>
      </p:pic>
      <p:sp>
        <p:nvSpPr>
          <p:cNvPr id="66" name="矩形 65"/>
          <p:cNvSpPr/>
          <p:nvPr/>
        </p:nvSpPr>
        <p:spPr>
          <a:xfrm>
            <a:off x="1042035" y="4237990"/>
            <a:ext cx="362521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备课状态下</a:t>
            </a:r>
            <a:r>
              <a:rPr lang="zh-CN" altLang="en-US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点击左下角</a:t>
            </a:r>
            <a:r>
              <a:rPr lang="en-US" altLang="zh-CN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手机授课</a:t>
            </a:r>
            <a:r>
              <a:rPr lang="en-US" altLang="zh-CN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CN" sz="1600" dirty="0">
              <a:solidFill>
                <a:srgbClr val="865E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授课状态下点击工具栏</a:t>
            </a:r>
            <a:r>
              <a:rPr lang="en-US" altLang="zh-CN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手机授课</a:t>
            </a:r>
            <a:r>
              <a:rPr lang="en-US" altLang="zh-CN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CN" sz="1600" dirty="0">
              <a:solidFill>
                <a:srgbClr val="865E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>
                <a:solidFill>
                  <a:srgbClr val="865E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弹出二维码，扫描即可连接。</a:t>
            </a:r>
            <a:endParaRPr lang="zh-CN" altLang="en-US" sz="1600" dirty="0">
              <a:solidFill>
                <a:srgbClr val="865E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8773733" y="5516233"/>
            <a:ext cx="599209" cy="5992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734060" y="6130709"/>
            <a:ext cx="697627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投屏演示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7" cstate="email"/>
          <a:stretch>
            <a:fillRect/>
          </a:stretch>
        </p:blipFill>
        <p:spPr>
          <a:xfrm>
            <a:off x="8822129" y="5603983"/>
            <a:ext cx="469381" cy="447758"/>
          </a:xfrm>
          <a:prstGeom prst="rect">
            <a:avLst/>
          </a:prstGeom>
          <a:ln>
            <a:noFill/>
          </a:ln>
        </p:spPr>
      </p:pic>
      <p:sp>
        <p:nvSpPr>
          <p:cNvPr id="81" name="椭圆 80"/>
          <p:cNvSpPr/>
          <p:nvPr/>
        </p:nvSpPr>
        <p:spPr>
          <a:xfrm>
            <a:off x="843674" y="5522064"/>
            <a:ext cx="599212" cy="5992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04003" y="6136543"/>
            <a:ext cx="697627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无线鼠标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11" name="图片 10"/>
          <p:cNvPicPr/>
          <p:nvPr/>
        </p:nvPicPr>
        <p:blipFill>
          <a:blip r:embed="rId8"/>
          <a:stretch>
            <a:fillRect/>
          </a:stretch>
        </p:blipFill>
        <p:spPr>
          <a:xfrm>
            <a:off x="900699" y="5591875"/>
            <a:ext cx="490980" cy="490980"/>
          </a:xfrm>
          <a:prstGeom prst="rect">
            <a:avLst/>
          </a:prstGeom>
          <a:ln>
            <a:noFill/>
          </a:ln>
        </p:spPr>
      </p:pic>
      <p:sp>
        <p:nvSpPr>
          <p:cNvPr id="86" name="椭圆 85"/>
          <p:cNvSpPr/>
          <p:nvPr/>
        </p:nvSpPr>
        <p:spPr>
          <a:xfrm>
            <a:off x="1937078" y="5522065"/>
            <a:ext cx="599209" cy="5992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897406" y="6136541"/>
            <a:ext cx="697627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手机跟拍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7240" y="5589009"/>
            <a:ext cx="532260" cy="532261"/>
          </a:xfrm>
          <a:prstGeom prst="rect">
            <a:avLst/>
          </a:prstGeom>
          <a:ln>
            <a:noFill/>
          </a:ln>
        </p:spPr>
      </p:pic>
      <p:sp>
        <p:nvSpPr>
          <p:cNvPr id="91" name="椭圆 90"/>
          <p:cNvSpPr/>
          <p:nvPr/>
        </p:nvSpPr>
        <p:spPr>
          <a:xfrm>
            <a:off x="3030482" y="5522065"/>
            <a:ext cx="599208" cy="5992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2990809" y="6136541"/>
            <a:ext cx="697627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视频快传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3089045" y="5583696"/>
            <a:ext cx="486474" cy="486475"/>
          </a:xfrm>
          <a:prstGeom prst="rect">
            <a:avLst/>
          </a:prstGeom>
          <a:ln>
            <a:noFill/>
          </a:ln>
        </p:spPr>
      </p:pic>
      <p:sp>
        <p:nvSpPr>
          <p:cNvPr id="96" name="椭圆 95"/>
          <p:cNvSpPr/>
          <p:nvPr/>
        </p:nvSpPr>
        <p:spPr>
          <a:xfrm>
            <a:off x="4084210" y="5516230"/>
            <a:ext cx="599209" cy="5992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865E36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4108656" y="6130706"/>
            <a:ext cx="569387" cy="261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 b="1">
                <a:solidFill>
                  <a:srgbClr val="FF7C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00" b="0" dirty="0">
                <a:solidFill>
                  <a:schemeClr val="tx1"/>
                </a:solidFill>
              </a:rPr>
              <a:t>激光笔</a:t>
            </a:r>
            <a:endParaRPr lang="en-US" altLang="zh-CN" sz="1000" b="0" dirty="0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/>
          <p:nvPr/>
        </p:nvPicPr>
        <p:blipFill>
          <a:blip r:embed="rId11"/>
          <a:stretch>
            <a:fillRect/>
          </a:stretch>
        </p:blipFill>
        <p:spPr>
          <a:xfrm>
            <a:off x="4169525" y="5613699"/>
            <a:ext cx="420715" cy="420716"/>
          </a:xfrm>
          <a:prstGeom prst="rect">
            <a:avLst/>
          </a:prstGeom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8215" y="2461260"/>
            <a:ext cx="3472180" cy="15417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50865" y="1796415"/>
            <a:ext cx="3484245" cy="32651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4260" y="1529715"/>
            <a:ext cx="628650" cy="4552950"/>
          </a:xfrm>
          <a:prstGeom prst="rect">
            <a:avLst/>
          </a:prstGeom>
        </p:spPr>
      </p:pic>
      <p:pic>
        <p:nvPicPr>
          <p:cNvPr id="8" name="图片 11"/>
          <p:cNvPicPr>
            <a:picLocks noChangeAspect="1"/>
          </p:cNvPicPr>
          <p:nvPr/>
        </p:nvPicPr>
        <p:blipFill>
          <a:blip r:embed="rId15"/>
          <a:srcRect l="473" t="5115"/>
          <a:stretch>
            <a:fillRect/>
          </a:stretch>
        </p:blipFill>
        <p:spPr>
          <a:xfrm>
            <a:off x="9373235" y="1052195"/>
            <a:ext cx="2109470" cy="4359910"/>
          </a:xfrm>
          <a:prstGeom prst="rect">
            <a:avLst/>
          </a:prstGeom>
          <a:noFill/>
          <a:ln w="9525">
            <a:solidFill>
              <a:srgbClr val="92D050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6496689" y="2497312"/>
            <a:ext cx="5807075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101</a:t>
            </a:r>
            <a:r>
              <a:rPr lang="zh-CN" altLang="en-US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课件库</a:t>
            </a:r>
            <a:r>
              <a:rPr lang="en-US" altLang="zh-CN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随时随地移动备课</a:t>
            </a:r>
            <a:endParaRPr lang="en-US" altLang="zh-CN" sz="2800" b="1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96689" y="3062916"/>
            <a:ext cx="486981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F3F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把课件库搬进手机，随时随地查看、下载、分享课件等教学资源，充分利用每一刻空闲时间。</a:t>
            </a:r>
            <a:endParaRPr lang="en-US" altLang="zh-CN" sz="1600" dirty="0">
              <a:solidFill>
                <a:srgbClr val="3F3F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139591" y="1177879"/>
            <a:ext cx="2607372" cy="5296850"/>
            <a:chOff x="-2388686" y="2142173"/>
            <a:chExt cx="2181265" cy="4431218"/>
          </a:xfrm>
        </p:grpSpPr>
        <p:sp>
          <p:nvSpPr>
            <p:cNvPr id="35" name="圆角矩形 90"/>
            <p:cNvSpPr/>
            <p:nvPr/>
          </p:nvSpPr>
          <p:spPr>
            <a:xfrm>
              <a:off x="-2388686" y="2142173"/>
              <a:ext cx="2181265" cy="4431218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FF7C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2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-1681167" y="2371215"/>
              <a:ext cx="75323" cy="75316"/>
            </a:xfrm>
            <a:custGeom>
              <a:avLst/>
              <a:gdLst>
                <a:gd name="T0" fmla="*/ 11 w 21"/>
                <a:gd name="T1" fmla="*/ 21 h 21"/>
                <a:gd name="T2" fmla="*/ 11 w 21"/>
                <a:gd name="T3" fmla="*/ 21 h 21"/>
                <a:gd name="T4" fmla="*/ 21 w 21"/>
                <a:gd name="T5" fmla="*/ 11 h 21"/>
                <a:gd name="T6" fmla="*/ 11 w 21"/>
                <a:gd name="T7" fmla="*/ 0 h 21"/>
                <a:gd name="T8" fmla="*/ 0 w 21"/>
                <a:gd name="T9" fmla="*/ 11 h 21"/>
                <a:gd name="T10" fmla="*/ 11 w 21"/>
                <a:gd name="T11" fmla="*/ 21 h 21"/>
                <a:gd name="T12" fmla="*/ 11 w 21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1" y="21"/>
                  </a:moveTo>
                  <a:lnTo>
                    <a:pt x="11" y="21"/>
                  </a:lnTo>
                  <a:cubicBezTo>
                    <a:pt x="16" y="21"/>
                    <a:pt x="21" y="16"/>
                    <a:pt x="21" y="11"/>
                  </a:cubicBezTo>
                  <a:cubicBezTo>
                    <a:pt x="21" y="5"/>
                    <a:pt x="16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lnTo>
                    <a:pt x="11" y="21"/>
                  </a:lnTo>
                  <a:close/>
                </a:path>
              </a:pathLst>
            </a:custGeom>
            <a:noFill/>
            <a:ln w="9525" cap="flat">
              <a:solidFill>
                <a:srgbClr val="FF7C1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8469" tIns="19235" rIns="38469" bIns="19235" numCol="1" anchor="t" anchorCtr="0" compatLnSpc="1"/>
            <a:lstStyle/>
            <a:p>
              <a:endParaRPr lang="zh-CN" altLang="en-US" sz="52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"/>
            <p:cNvSpPr/>
            <p:nvPr/>
          </p:nvSpPr>
          <p:spPr bwMode="auto">
            <a:xfrm>
              <a:off x="-1328286" y="2239155"/>
              <a:ext cx="50559" cy="49521"/>
            </a:xfrm>
            <a:custGeom>
              <a:avLst/>
              <a:gdLst>
                <a:gd name="T0" fmla="*/ 7 w 14"/>
                <a:gd name="T1" fmla="*/ 14 h 14"/>
                <a:gd name="T2" fmla="*/ 7 w 14"/>
                <a:gd name="T3" fmla="*/ 14 h 14"/>
                <a:gd name="T4" fmla="*/ 14 w 14"/>
                <a:gd name="T5" fmla="*/ 7 h 14"/>
                <a:gd name="T6" fmla="*/ 7 w 14"/>
                <a:gd name="T7" fmla="*/ 0 h 14"/>
                <a:gd name="T8" fmla="*/ 0 w 14"/>
                <a:gd name="T9" fmla="*/ 7 h 14"/>
                <a:gd name="T10" fmla="*/ 7 w 14"/>
                <a:gd name="T11" fmla="*/ 14 h 14"/>
                <a:gd name="T12" fmla="*/ 7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7" y="14"/>
                  </a:moveTo>
                  <a:lnTo>
                    <a:pt x="7" y="14"/>
                  </a:ln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lnTo>
                    <a:pt x="7" y="14"/>
                  </a:lnTo>
                  <a:close/>
                </a:path>
              </a:pathLst>
            </a:custGeom>
            <a:noFill/>
            <a:ln w="9525" cap="flat">
              <a:solidFill>
                <a:srgbClr val="FF7C1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8469" tIns="19235" rIns="38469" bIns="19235" numCol="1" anchor="t" anchorCtr="0" compatLnSpc="1"/>
            <a:lstStyle/>
            <a:p>
              <a:endParaRPr lang="zh-CN" altLang="en-US" sz="52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3"/>
            <p:cNvSpPr/>
            <p:nvPr/>
          </p:nvSpPr>
          <p:spPr bwMode="auto">
            <a:xfrm>
              <a:off x="-1442818" y="6128722"/>
              <a:ext cx="290972" cy="294039"/>
            </a:xfrm>
            <a:custGeom>
              <a:avLst/>
              <a:gdLst>
                <a:gd name="T0" fmla="*/ 41 w 81"/>
                <a:gd name="T1" fmla="*/ 82 h 82"/>
                <a:gd name="T2" fmla="*/ 41 w 81"/>
                <a:gd name="T3" fmla="*/ 82 h 82"/>
                <a:gd name="T4" fmla="*/ 81 w 81"/>
                <a:gd name="T5" fmla="*/ 41 h 82"/>
                <a:gd name="T6" fmla="*/ 41 w 81"/>
                <a:gd name="T7" fmla="*/ 0 h 82"/>
                <a:gd name="T8" fmla="*/ 0 w 81"/>
                <a:gd name="T9" fmla="*/ 41 h 82"/>
                <a:gd name="T10" fmla="*/ 41 w 81"/>
                <a:gd name="T11" fmla="*/ 82 h 82"/>
                <a:gd name="T12" fmla="*/ 41 w 81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82">
                  <a:moveTo>
                    <a:pt x="41" y="82"/>
                  </a:moveTo>
                  <a:lnTo>
                    <a:pt x="41" y="82"/>
                  </a:lnTo>
                  <a:cubicBezTo>
                    <a:pt x="63" y="82"/>
                    <a:pt x="81" y="63"/>
                    <a:pt x="81" y="41"/>
                  </a:cubicBezTo>
                  <a:cubicBezTo>
                    <a:pt x="81" y="19"/>
                    <a:pt x="63" y="0"/>
                    <a:pt x="41" y="0"/>
                  </a:cubicBezTo>
                  <a:cubicBezTo>
                    <a:pt x="18" y="0"/>
                    <a:pt x="0" y="19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lnTo>
                    <a:pt x="41" y="82"/>
                  </a:lnTo>
                  <a:close/>
                </a:path>
              </a:pathLst>
            </a:custGeom>
            <a:noFill/>
            <a:ln w="9525" cap="flat">
              <a:solidFill>
                <a:srgbClr val="FF7C1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8469" tIns="19235" rIns="38469" bIns="19235" numCol="1" anchor="t" anchorCtr="0" compatLnSpc="1"/>
            <a:lstStyle/>
            <a:p>
              <a:endParaRPr lang="zh-CN" altLang="en-US" sz="52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4"/>
            <p:cNvSpPr/>
            <p:nvPr/>
          </p:nvSpPr>
          <p:spPr bwMode="auto">
            <a:xfrm>
              <a:off x="-1486153" y="2385659"/>
              <a:ext cx="367327" cy="46427"/>
            </a:xfrm>
            <a:custGeom>
              <a:avLst/>
              <a:gdLst>
                <a:gd name="T0" fmla="*/ 7 w 102"/>
                <a:gd name="T1" fmla="*/ 0 h 13"/>
                <a:gd name="T2" fmla="*/ 7 w 102"/>
                <a:gd name="T3" fmla="*/ 0 h 13"/>
                <a:gd name="T4" fmla="*/ 0 w 102"/>
                <a:gd name="T5" fmla="*/ 7 h 13"/>
                <a:gd name="T6" fmla="*/ 7 w 102"/>
                <a:gd name="T7" fmla="*/ 13 h 13"/>
                <a:gd name="T8" fmla="*/ 95 w 102"/>
                <a:gd name="T9" fmla="*/ 13 h 13"/>
                <a:gd name="T10" fmla="*/ 102 w 102"/>
                <a:gd name="T11" fmla="*/ 7 h 13"/>
                <a:gd name="T12" fmla="*/ 95 w 102"/>
                <a:gd name="T13" fmla="*/ 0 h 13"/>
                <a:gd name="T14" fmla="*/ 7 w 102"/>
                <a:gd name="T15" fmla="*/ 0 h 13"/>
                <a:gd name="T16" fmla="*/ 7 w 10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3">
                  <a:moveTo>
                    <a:pt x="7" y="0"/>
                  </a:moveTo>
                  <a:lnTo>
                    <a:pt x="7" y="0"/>
                  </a:ln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4" y="13"/>
                    <a:pt x="7" y="13"/>
                  </a:cubicBezTo>
                  <a:lnTo>
                    <a:pt x="95" y="13"/>
                  </a:lnTo>
                  <a:cubicBezTo>
                    <a:pt x="99" y="13"/>
                    <a:pt x="102" y="10"/>
                    <a:pt x="102" y="7"/>
                  </a:cubicBezTo>
                  <a:cubicBezTo>
                    <a:pt x="102" y="3"/>
                    <a:pt x="99" y="0"/>
                    <a:pt x="95" y="0"/>
                  </a:cubicBez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noFill/>
            <a:ln w="9525" cap="flat">
              <a:solidFill>
                <a:srgbClr val="FF7C1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8469" tIns="19235" rIns="38469" bIns="19235" numCol="1" anchor="t" anchorCtr="0" compatLnSpc="1"/>
            <a:lstStyle/>
            <a:p>
              <a:endParaRPr lang="zh-CN" altLang="en-US" sz="52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52175" y="2657754"/>
              <a:ext cx="1908242" cy="3392430"/>
            </a:xfrm>
            <a:prstGeom prst="roundRect">
              <a:avLst>
                <a:gd name="adj" fmla="val 819"/>
              </a:avLst>
            </a:prstGeom>
            <a:noFill/>
            <a:ln w="9525" cap="flat">
              <a:solidFill>
                <a:srgbClr val="FF7C1F"/>
              </a:solidFill>
              <a:prstDash val="solid"/>
              <a:miter lim="800000"/>
              <a:headEnd/>
              <a:tailEnd/>
            </a:ln>
          </p:spPr>
        </p:pic>
      </p:grpSp>
      <p:grpSp>
        <p:nvGrpSpPr>
          <p:cNvPr id="41" name="组合 40"/>
          <p:cNvGrpSpPr/>
          <p:nvPr/>
        </p:nvGrpSpPr>
        <p:grpSpPr>
          <a:xfrm>
            <a:off x="1355139" y="5218591"/>
            <a:ext cx="1334369" cy="402468"/>
            <a:chOff x="272946" y="5648611"/>
            <a:chExt cx="1344766" cy="336695"/>
          </a:xfrm>
        </p:grpSpPr>
        <p:sp>
          <p:nvSpPr>
            <p:cNvPr id="43" name="圆角矩形 43"/>
            <p:cNvSpPr/>
            <p:nvPr/>
          </p:nvSpPr>
          <p:spPr>
            <a:xfrm flipV="1">
              <a:off x="272946" y="5665728"/>
              <a:ext cx="1344766" cy="3056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0">
              <a:noFill/>
            </a:ln>
            <a:effectLst>
              <a:outerShdw blurRad="101600" dist="12700" dir="5400000" algn="ctr" rotWithShape="0">
                <a:srgbClr val="986A3D">
                  <a:alpha val="1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800"/>
                <a:t> </a:t>
              </a:r>
              <a:endParaRPr lang="zh-CN" altLang="en-US" sz="1800" dirty="0"/>
            </a:p>
          </p:txBody>
        </p:sp>
        <p:sp>
          <p:nvSpPr>
            <p:cNvPr id="44" name="矩形 43"/>
            <p:cNvSpPr/>
            <p:nvPr/>
          </p:nvSpPr>
          <p:spPr>
            <a:xfrm>
              <a:off x="314000" y="5648611"/>
              <a:ext cx="1268257" cy="336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986A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  <a:r>
                <a:rPr lang="zh-CN" altLang="en-US" sz="1100" dirty="0">
                  <a:solidFill>
                    <a:srgbClr val="986A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资源</a:t>
              </a:r>
              <a:endParaRPr lang="zh-CN" altLang="en-US" sz="1100" dirty="0">
                <a:solidFill>
                  <a:srgbClr val="986A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圆角矩形 44"/>
          <p:cNvSpPr/>
          <p:nvPr/>
        </p:nvSpPr>
        <p:spPr>
          <a:xfrm flipV="1">
            <a:off x="1496195" y="3920816"/>
            <a:ext cx="1040251" cy="33555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A53E"/>
              </a:gs>
              <a:gs pos="100000">
                <a:srgbClr val="FF7C1F"/>
              </a:gs>
            </a:gsLst>
            <a:lin ang="10800000" scaled="1"/>
          </a:gradFill>
          <a:ln w="12700">
            <a:solidFill>
              <a:schemeClr val="bg1"/>
            </a:solidFill>
          </a:ln>
          <a:effectLst>
            <a:outerShdw blurRad="1143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73154" y="3885278"/>
            <a:ext cx="15160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学科工具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198429" y="2703537"/>
            <a:ext cx="728683" cy="346748"/>
            <a:chOff x="438924" y="3249431"/>
            <a:chExt cx="872259" cy="330900"/>
          </a:xfrm>
        </p:grpSpPr>
        <p:sp>
          <p:nvSpPr>
            <p:cNvPr id="48" name="圆角矩形 43"/>
            <p:cNvSpPr/>
            <p:nvPr/>
          </p:nvSpPr>
          <p:spPr>
            <a:xfrm flipV="1">
              <a:off x="482760" y="3275754"/>
              <a:ext cx="783635" cy="3045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0">
              <a:noFill/>
            </a:ln>
            <a:effectLst>
              <a:outerShdw blurRad="101600" dist="12700" dir="5400000" algn="ctr" rotWithShape="0">
                <a:srgbClr val="986A3D">
                  <a:alpha val="1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800"/>
                <a:t> </a:t>
              </a:r>
              <a:endParaRPr lang="zh-CN" altLang="en-US" sz="1800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438924" y="3249431"/>
              <a:ext cx="872259" cy="316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986A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教案</a:t>
              </a:r>
              <a:endParaRPr lang="zh-CN" altLang="en-US" sz="1100" dirty="0">
                <a:solidFill>
                  <a:srgbClr val="986A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圆角矩形 50"/>
          <p:cNvSpPr/>
          <p:nvPr/>
        </p:nvSpPr>
        <p:spPr>
          <a:xfrm flipV="1">
            <a:off x="4377894" y="3585263"/>
            <a:ext cx="721970" cy="33555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A53E"/>
              </a:gs>
              <a:gs pos="100000">
                <a:srgbClr val="FF7C1F"/>
              </a:gs>
            </a:gsLst>
            <a:lin ang="10800000" scaled="1"/>
          </a:gradFill>
          <a:ln w="12700">
            <a:solidFill>
              <a:schemeClr val="bg1"/>
            </a:solidFill>
          </a:ln>
          <a:effectLst>
            <a:outerShdw blurRad="1143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976256" y="3557890"/>
            <a:ext cx="15160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微课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圆角矩形 75"/>
          <p:cNvSpPr/>
          <p:nvPr/>
        </p:nvSpPr>
        <p:spPr>
          <a:xfrm flipV="1">
            <a:off x="1664971" y="2092915"/>
            <a:ext cx="721970" cy="33555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A53E"/>
              </a:gs>
              <a:gs pos="100000">
                <a:srgbClr val="FF7C1F"/>
              </a:gs>
            </a:gsLst>
            <a:lin ang="10800000" scaled="1"/>
          </a:gradFill>
          <a:ln w="12700">
            <a:solidFill>
              <a:schemeClr val="bg1"/>
            </a:solidFill>
          </a:ln>
          <a:effectLst>
            <a:outerShdw blurRad="114300" dist="12700" dir="5400000" algn="ctr" rotWithShape="0">
              <a:srgbClr val="986A3D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263316" y="2060579"/>
            <a:ext cx="15160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4830742" y="4865528"/>
            <a:ext cx="728683" cy="413890"/>
            <a:chOff x="438447" y="3211334"/>
            <a:chExt cx="872259" cy="394971"/>
          </a:xfrm>
        </p:grpSpPr>
        <p:sp>
          <p:nvSpPr>
            <p:cNvPr id="79" name="圆角矩形 43"/>
            <p:cNvSpPr/>
            <p:nvPr/>
          </p:nvSpPr>
          <p:spPr>
            <a:xfrm flipV="1">
              <a:off x="482760" y="3275758"/>
              <a:ext cx="783635" cy="30457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0">
              <a:noFill/>
            </a:ln>
            <a:effectLst>
              <a:outerShdw blurRad="101600" dist="12700" dir="5400000" algn="ctr" rotWithShape="0">
                <a:srgbClr val="986A3D">
                  <a:alpha val="1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800"/>
                <a:t> </a:t>
              </a:r>
              <a:endParaRPr lang="zh-CN" altLang="en-US" sz="1800" dirty="0"/>
            </a:p>
          </p:txBody>
        </p:sp>
        <p:sp>
          <p:nvSpPr>
            <p:cNvPr id="80" name="矩形 79"/>
            <p:cNvSpPr/>
            <p:nvPr/>
          </p:nvSpPr>
          <p:spPr>
            <a:xfrm>
              <a:off x="438447" y="3211334"/>
              <a:ext cx="872259" cy="3949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rgbClr val="986A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endParaRPr lang="zh-CN" altLang="en-US" sz="1100" dirty="0">
                <a:solidFill>
                  <a:srgbClr val="986A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7370" y="377825"/>
            <a:ext cx="838263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101教育PPT手机端</a:t>
            </a:r>
            <a:r>
              <a:rPr lang="en-US" altLang="zh-CN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FF7D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移动备课，方便灵活</a:t>
            </a:r>
            <a:endParaRPr lang="zh-CN" altLang="en-US" sz="2800" b="1" dirty="0">
              <a:solidFill>
                <a:srgbClr val="FF7D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图片 1" descr="101教育PPT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9525"/>
            <a:ext cx="12223750" cy="687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0595" name="文本框 52"/>
          <p:cNvSpPr txBox="1"/>
          <p:nvPr/>
        </p:nvSpPr>
        <p:spPr>
          <a:xfrm>
            <a:off x="2302510" y="1113790"/>
            <a:ext cx="4159885" cy="755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>
                <a:solidFill>
                  <a:srgbClr val="F4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如果您需要帮助：</a:t>
            </a:r>
            <a:endParaRPr lang="zh-CN" altLang="en-US" sz="3600" b="1">
              <a:solidFill>
                <a:srgbClr val="F4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06650" y="2071370"/>
            <a:ext cx="838073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101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在线客服（实时答疑）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101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帮助中心（详细的图文教程）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101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微信公众号（应用案例、技巧、经验分享等）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、客服热线：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0591-87085717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70" y="4578985"/>
            <a:ext cx="11404600" cy="19304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图片 20"/>
          <p:cNvPicPr>
            <a:picLocks noChangeAspect="1"/>
          </p:cNvPicPr>
          <p:nvPr/>
        </p:nvPicPr>
        <p:blipFill>
          <a:blip r:embed="rId1"/>
          <a:srcRect l="-120" t="-481" r="13316" b="-45"/>
          <a:stretch>
            <a:fillRect/>
          </a:stretch>
        </p:blipFill>
        <p:spPr>
          <a:xfrm>
            <a:off x="-17145" y="-133350"/>
            <a:ext cx="12377420" cy="71621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3666" name="文本框 4"/>
          <p:cNvSpPr txBox="1"/>
          <p:nvPr/>
        </p:nvSpPr>
        <p:spPr>
          <a:xfrm>
            <a:off x="757238" y="1327150"/>
            <a:ext cx="4456112" cy="1200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更好的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101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更优秀的您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3668" name="PA-Graphic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01638" y="158750"/>
            <a:ext cx="1514475" cy="368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任意多边形: 形状 19"/>
          <p:cNvSpPr/>
          <p:nvPr/>
        </p:nvSpPr>
        <p:spPr>
          <a:xfrm>
            <a:off x="-1722437" y="4438650"/>
            <a:ext cx="7453313" cy="2774950"/>
          </a:xfrm>
          <a:custGeom>
            <a:avLst/>
            <a:gdLst>
              <a:gd name="connsiteX0" fmla="*/ 0 w 7452118"/>
              <a:gd name="connsiteY0" fmla="*/ 0 h 2773930"/>
              <a:gd name="connsiteX1" fmla="*/ 4518 w 7452118"/>
              <a:gd name="connsiteY1" fmla="*/ 5242 h 2773930"/>
              <a:gd name="connsiteX2" fmla="*/ 6884871 w 7452118"/>
              <a:gd name="connsiteY2" fmla="*/ 2464051 h 2773930"/>
              <a:gd name="connsiteX3" fmla="*/ 7452118 w 7452118"/>
              <a:gd name="connsiteY3" fmla="*/ 2474860 h 2773930"/>
              <a:gd name="connsiteX4" fmla="*/ 7452118 w 7452118"/>
              <a:gd name="connsiteY4" fmla="*/ 2773930 h 2773930"/>
              <a:gd name="connsiteX5" fmla="*/ 0 w 7452118"/>
              <a:gd name="connsiteY5" fmla="*/ 2773930 h 277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52118" h="2773930">
                <a:moveTo>
                  <a:pt x="0" y="0"/>
                </a:moveTo>
                <a:lnTo>
                  <a:pt x="4518" y="5242"/>
                </a:lnTo>
                <a:cubicBezTo>
                  <a:pt x="1263220" y="1375650"/>
                  <a:pt x="3847597" y="2347876"/>
                  <a:pt x="6884871" y="2464051"/>
                </a:cubicBezTo>
                <a:lnTo>
                  <a:pt x="7452118" y="2474860"/>
                </a:lnTo>
                <a:lnTo>
                  <a:pt x="7452118" y="2773930"/>
                </a:lnTo>
                <a:lnTo>
                  <a:pt x="0" y="2773930"/>
                </a:ln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3" name="任意多边形: 形状 32"/>
          <p:cNvSpPr/>
          <p:nvPr/>
        </p:nvSpPr>
        <p:spPr>
          <a:xfrm>
            <a:off x="-1301750" y="2700338"/>
            <a:ext cx="13717588" cy="3914775"/>
          </a:xfrm>
          <a:custGeom>
            <a:avLst/>
            <a:gdLst>
              <a:gd name="connsiteX0" fmla="*/ 13726761 w 13843840"/>
              <a:gd name="connsiteY0" fmla="*/ 0 h 4051663"/>
              <a:gd name="connsiteX1" fmla="*/ 13843840 w 13843840"/>
              <a:gd name="connsiteY1" fmla="*/ 0 h 4051663"/>
              <a:gd name="connsiteX2" fmla="*/ 13843840 w 13843840"/>
              <a:gd name="connsiteY2" fmla="*/ 4051663 h 4051663"/>
              <a:gd name="connsiteX3" fmla="*/ 0 w 13843840"/>
              <a:gd name="connsiteY3" fmla="*/ 4051663 h 4051663"/>
              <a:gd name="connsiteX4" fmla="*/ 0 w 13843840"/>
              <a:gd name="connsiteY4" fmla="*/ 2905390 h 4051663"/>
              <a:gd name="connsiteX5" fmla="*/ 159745 w 13843840"/>
              <a:gd name="connsiteY5" fmla="*/ 2977983 h 4051663"/>
              <a:gd name="connsiteX6" fmla="*/ 5447824 w 13843840"/>
              <a:gd name="connsiteY6" fmla="*/ 3973891 h 4051663"/>
              <a:gd name="connsiteX7" fmla="*/ 13718280 w 13843840"/>
              <a:gd name="connsiteY7" fmla="*/ 58512 h 4051663"/>
              <a:gd name="connsiteX0-1" fmla="*/ 13726761 w 13843840"/>
              <a:gd name="connsiteY0-2" fmla="*/ 0 h 4051663"/>
              <a:gd name="connsiteX1-3" fmla="*/ 13843840 w 13843840"/>
              <a:gd name="connsiteY1-4" fmla="*/ 0 h 4051663"/>
              <a:gd name="connsiteX2-5" fmla="*/ 0 w 13843840"/>
              <a:gd name="connsiteY2-6" fmla="*/ 4051663 h 4051663"/>
              <a:gd name="connsiteX3-7" fmla="*/ 0 w 13843840"/>
              <a:gd name="connsiteY3-8" fmla="*/ 2905390 h 4051663"/>
              <a:gd name="connsiteX4-9" fmla="*/ 159745 w 13843840"/>
              <a:gd name="connsiteY4-10" fmla="*/ 2977983 h 4051663"/>
              <a:gd name="connsiteX5-11" fmla="*/ 5447824 w 13843840"/>
              <a:gd name="connsiteY5-12" fmla="*/ 3973891 h 4051663"/>
              <a:gd name="connsiteX6-13" fmla="*/ 13718280 w 13843840"/>
              <a:gd name="connsiteY6-14" fmla="*/ 58512 h 4051663"/>
              <a:gd name="connsiteX7-15" fmla="*/ 13726761 w 13843840"/>
              <a:gd name="connsiteY7-16" fmla="*/ 0 h 4051663"/>
              <a:gd name="connsiteX0-17" fmla="*/ 13726761 w 13843840"/>
              <a:gd name="connsiteY0-18" fmla="*/ 0 h 3973891"/>
              <a:gd name="connsiteX1-19" fmla="*/ 13843840 w 13843840"/>
              <a:gd name="connsiteY1-20" fmla="*/ 0 h 3973891"/>
              <a:gd name="connsiteX2-21" fmla="*/ 0 w 13843840"/>
              <a:gd name="connsiteY2-22" fmla="*/ 2905390 h 3973891"/>
              <a:gd name="connsiteX3-23" fmla="*/ 159745 w 13843840"/>
              <a:gd name="connsiteY3-24" fmla="*/ 2977983 h 3973891"/>
              <a:gd name="connsiteX4-25" fmla="*/ 5447824 w 13843840"/>
              <a:gd name="connsiteY4-26" fmla="*/ 3973891 h 3973891"/>
              <a:gd name="connsiteX5-27" fmla="*/ 13718280 w 13843840"/>
              <a:gd name="connsiteY5-28" fmla="*/ 58512 h 3973891"/>
              <a:gd name="connsiteX6-29" fmla="*/ 13726761 w 13843840"/>
              <a:gd name="connsiteY6-30" fmla="*/ 0 h 3973891"/>
              <a:gd name="connsiteX0-31" fmla="*/ 0 w 13935280"/>
              <a:gd name="connsiteY0-32" fmla="*/ 2905390 h 3973891"/>
              <a:gd name="connsiteX1-33" fmla="*/ 159745 w 13935280"/>
              <a:gd name="connsiteY1-34" fmla="*/ 2977983 h 3973891"/>
              <a:gd name="connsiteX2-35" fmla="*/ 5447824 w 13935280"/>
              <a:gd name="connsiteY2-36" fmla="*/ 3973891 h 3973891"/>
              <a:gd name="connsiteX3-37" fmla="*/ 13718280 w 13935280"/>
              <a:gd name="connsiteY3-38" fmla="*/ 58512 h 3973891"/>
              <a:gd name="connsiteX4-39" fmla="*/ 13726761 w 13935280"/>
              <a:gd name="connsiteY4-40" fmla="*/ 0 h 3973891"/>
              <a:gd name="connsiteX5-41" fmla="*/ 13935280 w 13935280"/>
              <a:gd name="connsiteY5-42" fmla="*/ 91440 h 3973891"/>
              <a:gd name="connsiteX0-43" fmla="*/ 0 w 13726761"/>
              <a:gd name="connsiteY0-44" fmla="*/ 2905390 h 3973891"/>
              <a:gd name="connsiteX1-45" fmla="*/ 159745 w 13726761"/>
              <a:gd name="connsiteY1-46" fmla="*/ 2977983 h 3973891"/>
              <a:gd name="connsiteX2-47" fmla="*/ 5447824 w 13726761"/>
              <a:gd name="connsiteY2-48" fmla="*/ 3973891 h 3973891"/>
              <a:gd name="connsiteX3-49" fmla="*/ 13718280 w 13726761"/>
              <a:gd name="connsiteY3-50" fmla="*/ 58512 h 3973891"/>
              <a:gd name="connsiteX4-51" fmla="*/ 13726761 w 13726761"/>
              <a:gd name="connsiteY4-52" fmla="*/ 0 h 3973891"/>
              <a:gd name="connsiteX0-53" fmla="*/ 0 w 13828361"/>
              <a:gd name="connsiteY0-54" fmla="*/ 3776247 h 4844748"/>
              <a:gd name="connsiteX1-55" fmla="*/ 159745 w 13828361"/>
              <a:gd name="connsiteY1-56" fmla="*/ 3848840 h 4844748"/>
              <a:gd name="connsiteX2-57" fmla="*/ 5447824 w 13828361"/>
              <a:gd name="connsiteY2-58" fmla="*/ 4844748 h 4844748"/>
              <a:gd name="connsiteX3-59" fmla="*/ 13718280 w 13828361"/>
              <a:gd name="connsiteY3-60" fmla="*/ 929369 h 4844748"/>
              <a:gd name="connsiteX4-61" fmla="*/ 13828361 w 13828361"/>
              <a:gd name="connsiteY4-62" fmla="*/ 0 h 4844748"/>
              <a:gd name="connsiteX0-63" fmla="*/ 0 w 13718280"/>
              <a:gd name="connsiteY0-64" fmla="*/ 2846878 h 3915379"/>
              <a:gd name="connsiteX1-65" fmla="*/ 159745 w 13718280"/>
              <a:gd name="connsiteY1-66" fmla="*/ 2919471 h 3915379"/>
              <a:gd name="connsiteX2-67" fmla="*/ 5447824 w 13718280"/>
              <a:gd name="connsiteY2-68" fmla="*/ 3915379 h 3915379"/>
              <a:gd name="connsiteX3-69" fmla="*/ 13718280 w 13718280"/>
              <a:gd name="connsiteY3-70" fmla="*/ 0 h 39153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718280" h="3915379">
                <a:moveTo>
                  <a:pt x="0" y="2846878"/>
                </a:moveTo>
                <a:lnTo>
                  <a:pt x="159745" y="2919471"/>
                </a:lnTo>
                <a:cubicBezTo>
                  <a:pt x="1596786" y="3541636"/>
                  <a:pt x="3439108" y="3915379"/>
                  <a:pt x="5447824" y="3915379"/>
                </a:cubicBezTo>
                <a:cubicBezTo>
                  <a:pt x="9752216" y="3915379"/>
                  <a:pt x="13292552" y="2199210"/>
                  <a:pt x="13718280" y="0"/>
                </a:cubicBezTo>
              </a:path>
            </a:pathLst>
          </a:custGeom>
          <a:noFill/>
          <a:ln w="28575">
            <a:solidFill>
              <a:schemeClr val="bg1">
                <a:alpha val="44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13680" name="图片 5" descr="P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738" y="1339850"/>
            <a:ext cx="6637337" cy="5873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任意多边形: 形状 21"/>
          <p:cNvSpPr/>
          <p:nvPr/>
        </p:nvSpPr>
        <p:spPr>
          <a:xfrm>
            <a:off x="-1427162" y="2851150"/>
            <a:ext cx="13843000" cy="4051300"/>
          </a:xfrm>
          <a:custGeom>
            <a:avLst/>
            <a:gdLst>
              <a:gd name="connsiteX0" fmla="*/ 13726761 w 13843840"/>
              <a:gd name="connsiteY0" fmla="*/ 0 h 4051663"/>
              <a:gd name="connsiteX1" fmla="*/ 13843840 w 13843840"/>
              <a:gd name="connsiteY1" fmla="*/ 0 h 4051663"/>
              <a:gd name="connsiteX2" fmla="*/ 13843840 w 13843840"/>
              <a:gd name="connsiteY2" fmla="*/ 4051663 h 4051663"/>
              <a:gd name="connsiteX3" fmla="*/ 0 w 13843840"/>
              <a:gd name="connsiteY3" fmla="*/ 4051663 h 4051663"/>
              <a:gd name="connsiteX4" fmla="*/ 0 w 13843840"/>
              <a:gd name="connsiteY4" fmla="*/ 2905390 h 4051663"/>
              <a:gd name="connsiteX5" fmla="*/ 159745 w 13843840"/>
              <a:gd name="connsiteY5" fmla="*/ 2977983 h 4051663"/>
              <a:gd name="connsiteX6" fmla="*/ 5447824 w 13843840"/>
              <a:gd name="connsiteY6" fmla="*/ 3973891 h 4051663"/>
              <a:gd name="connsiteX7" fmla="*/ 13718280 w 13843840"/>
              <a:gd name="connsiteY7" fmla="*/ 58512 h 405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843840" h="4051663">
                <a:moveTo>
                  <a:pt x="13726761" y="0"/>
                </a:moveTo>
                <a:lnTo>
                  <a:pt x="13843840" y="0"/>
                </a:lnTo>
                <a:lnTo>
                  <a:pt x="13843840" y="4051663"/>
                </a:lnTo>
                <a:lnTo>
                  <a:pt x="0" y="4051663"/>
                </a:lnTo>
                <a:lnTo>
                  <a:pt x="0" y="2905390"/>
                </a:lnTo>
                <a:lnTo>
                  <a:pt x="159745" y="2977983"/>
                </a:lnTo>
                <a:cubicBezTo>
                  <a:pt x="1596786" y="3600148"/>
                  <a:pt x="3439108" y="3973891"/>
                  <a:pt x="5447824" y="3973891"/>
                </a:cubicBezTo>
                <a:cubicBezTo>
                  <a:pt x="9752216" y="3973891"/>
                  <a:pt x="13292552" y="2257722"/>
                  <a:pt x="13718280" y="585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NORDRI TOOLS" val="Nordri Tools"/>
</p:tagLst>
</file>

<file path=ppt/tags/tag3.xml><?xml version="1.0" encoding="utf-8"?>
<p:tagLst xmlns:p="http://schemas.openxmlformats.org/presentationml/2006/main">
  <p:tag name="NORDRI TOOLS" val="Nordri Tools"/>
</p:tagLst>
</file>

<file path=ppt/tags/tag4.xml><?xml version="1.0" encoding="utf-8"?>
<p:tagLst xmlns:p="http://schemas.openxmlformats.org/presentationml/2006/main">
  <p:tag name="NORDRI TOOLS" val="Nordri Tools"/>
</p:tagLst>
</file>

<file path=ppt/tags/tag5.xml><?xml version="1.0" encoding="utf-8"?>
<p:tagLst xmlns:p="http://schemas.openxmlformats.org/presentationml/2006/main">
  <p:tag name="NORDRI TOOLS" val="Nordri Tools"/>
</p:tagLst>
</file>

<file path=ppt/tags/tag6.xml><?xml version="1.0" encoding="utf-8"?>
<p:tagLst xmlns:p="http://schemas.openxmlformats.org/presentationml/2006/main">
  <p:tag name="NORDRI TOOLS" val="Nordri Tools"/>
</p:tagLst>
</file>

<file path=ppt/tags/tag7.xml><?xml version="1.0" encoding="utf-8"?>
<p:tagLst xmlns:p="http://schemas.openxmlformats.org/presentationml/2006/main">
  <p:tag name="NORDRI TOOLS" val="Nordri Tools"/>
</p:tagLst>
</file>

<file path=ppt/tags/tag8.xml><?xml version="1.0" encoding="utf-8"?>
<p:tagLst xmlns:p="http://schemas.openxmlformats.org/presentationml/2006/main">
  <p:tag name="NORDRI TOOLS" val="Nordri Tools"/>
</p:tagLst>
</file>

<file path=ppt/tags/tag9.xml><?xml version="1.0" encoding="utf-8"?>
<p:tagLst xmlns:p="http://schemas.openxmlformats.org/presentationml/2006/main">
  <p:tag name="NORDRI TOOLS" val="Nordri Tools"/>
</p:tagLst>
</file>

<file path=ppt/tags/tag10.xml><?xml version="1.0" encoding="utf-8"?>
<p:tagLst xmlns:p="http://schemas.openxmlformats.org/presentationml/2006/main">
  <p:tag name="KSO_WM_UNIT_PLACING_PICTURE_USER_VIEWPORT" val="{&quot;height&quot;:10090,&quot;width&quot;:11720}"/>
</p:tagLst>
</file>

<file path=ppt/tags/tag11.xml><?xml version="1.0" encoding="utf-8"?>
<p:tagLst xmlns:p="http://schemas.openxmlformats.org/presentationml/2006/main">
  <p:tag name="PA" val="v5.1.2"/>
</p:tagLst>
</file>

<file path=ppt/tags/tag12.xml><?xml version="1.0" encoding="utf-8"?>
<p:tagLst xmlns:p="http://schemas.openxmlformats.org/presentationml/2006/main">
  <p:tag name="[WORDCARD]" val="[WORDCARD]"/>
  <p:tag name="[MONGOLIA]" val="[MONGOLIA]"/>
  <p:tag name="[ANDOCX]" val="[ANDOCX]"/>
  <p:tag name="[ANDCEF]" val="[ANDCEF]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FFA53E"/>
            </a:gs>
            <a:gs pos="100000">
              <a:srgbClr val="FF7C1F"/>
            </a:gs>
          </a:gsLst>
          <a:lin ang="0" scaled="0"/>
          <a:tileRect/>
        </a:gradFill>
        <a:ln w="25400">
          <a:solidFill>
            <a:schemeClr val="bg1"/>
          </a:solidFill>
        </a:ln>
        <a:effectLst>
          <a:outerShdw blurRad="127000" dist="12700" dir="5400000" algn="ctr" rotWithShape="0">
            <a:srgbClr val="986A3D">
              <a:alpha val="20000"/>
            </a:srgbClr>
          </a:outerShdw>
        </a:effectLst>
      </a:spPr>
      <a:bodyPr rtlCol="0" anchor="ctr"/>
      <a:lstStyle>
        <a:defPPr algn="ctr"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优质课件轻松做，互动课堂高效创（全，标准课件）——202009</Template>
  <TotalTime>0</TotalTime>
  <Words>3161</Words>
  <Application>WPS 演示</Application>
  <PresentationFormat>宽屏</PresentationFormat>
  <Paragraphs>417</Paragraphs>
  <Slides>34</Slides>
  <Notes>48</Notes>
  <HiddenSlides>0</HiddenSlides>
  <MMClips>6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等线</vt:lpstr>
      <vt:lpstr>楷体</vt:lpstr>
      <vt:lpstr>Droid Serif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李夏娟</cp:lastModifiedBy>
  <cp:revision>654</cp:revision>
  <dcterms:created xsi:type="dcterms:W3CDTF">2020-06-01T09:05:00Z</dcterms:created>
  <dcterms:modified xsi:type="dcterms:W3CDTF">2021-09-10T02:14:32Z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ICV">
    <vt:lpwstr>4E6730E9E13B42AC928F6F260866DC09</vt:lpwstr>
  </property>
</Properties>
</file>